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87" r:id="rId10"/>
    <p:sldId id="266" r:id="rId11"/>
    <p:sldId id="267" r:id="rId12"/>
    <p:sldId id="273" r:id="rId13"/>
    <p:sldId id="272" r:id="rId14"/>
    <p:sldId id="269" r:id="rId15"/>
    <p:sldId id="270" r:id="rId16"/>
    <p:sldId id="271" r:id="rId17"/>
    <p:sldId id="290" r:id="rId18"/>
    <p:sldId id="274" r:id="rId19"/>
    <p:sldId id="275" r:id="rId20"/>
    <p:sldId id="276" r:id="rId21"/>
    <p:sldId id="288" r:id="rId22"/>
    <p:sldId id="277" r:id="rId23"/>
    <p:sldId id="278" r:id="rId24"/>
    <p:sldId id="279" r:id="rId25"/>
    <p:sldId id="280" r:id="rId26"/>
    <p:sldId id="281" r:id="rId27"/>
    <p:sldId id="282" r:id="rId28"/>
    <p:sldId id="283" r:id="rId29"/>
    <p:sldId id="284" r:id="rId30"/>
    <p:sldId id="285" r:id="rId31"/>
    <p:sldId id="286" r:id="rId32"/>
    <p:sldId id="289" r:id="rId33"/>
    <p:sldId id="264" r:id="rId34"/>
    <p:sldId id="265"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BQVk/HYFugi1MvxYdd0WN+JEV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9"/>
    <p:restoredTop sz="94631"/>
  </p:normalViewPr>
  <p:slideViewPr>
    <p:cSldViewPr snapToGrid="0">
      <p:cViewPr varScale="1">
        <p:scale>
          <a:sx n="197" d="100"/>
          <a:sy n="197" d="100"/>
        </p:scale>
        <p:origin x="12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1D04E7F7-6B42-DBBC-7E76-308EE779C541}"/>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0AAD2188-811B-D451-BF18-61982302B55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D23EFCEB-E5E5-D759-C0FA-433E476C2A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49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6D89B014-83E4-3903-DCB3-AB596BF1D7A8}"/>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E606853C-AB19-B5F2-15B4-1CA825371E5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05B5F8A5-81A9-13A1-0CAF-EDA7B3DC8B7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842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D4232D3E-2985-6967-61C3-7647A8D3FF3B}"/>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BBE21C5E-C524-94DB-75CB-E33FA8502CF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9C9A7E15-5A81-3C7C-66CC-0D56507BD8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746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4670B97C-E850-BDDB-981D-31FA531CACF5}"/>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D761B227-F5C1-46BB-9D82-7EA0380E131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516FFA7D-969E-0A18-82B2-D1C52545AF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4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F930DAEE-C774-1179-27FA-91B1B3F645C7}"/>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4615EB47-CFC1-F0E8-27AF-3E4384B5BEB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029404D3-E6FB-4EDA-6F1F-255652860E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8859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41B63C53-CEDE-D882-4C67-D0AA978438F5}"/>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C86B0774-E61E-A890-3711-231E061E226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72D92AAF-9EA1-B899-B899-BEB5224333E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3507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31BE903F-160B-10D8-652F-A8A91A76EAE6}"/>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F8DEC4E2-8BE3-795A-E3AC-E999E369F40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6DCAF494-B22A-9CA3-DFC7-6EDAB52048D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252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FA181590-1A39-75CE-A250-0B06459F6BA6}"/>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634FC20E-4AD3-3B97-071C-A70E664DCFF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BEFCB8AA-9B19-1375-304B-7DDEBAC2F35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2051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062B12BE-27C4-1100-D71C-CEE617B6E0EA}"/>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B3423D9A-7E09-CDC4-0482-4103ABAE200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0CDCF832-E41E-C68C-9B04-0179F1481CA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431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2CE8A63A-B4D2-82CA-98E0-5952B3F48D28}"/>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932C77D6-9FC1-1D9A-FD56-13C2D1DB294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FB5EB257-6884-C122-8860-0E3D523679D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360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4B7578B8-6500-27FB-DD16-6AB3669310FC}"/>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B105F955-4A65-3DB5-7EB4-1EEED5067A9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F3815EE2-ED67-DECA-44E3-4B3E1D3A1DA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739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F4FD9805-1A16-46CB-1469-9EC6DDF9BFFD}"/>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2FA3993A-F755-ED6B-F37E-AC156DF7BB4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C1AE4DF2-34DD-9776-C765-F1431CE238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6664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D3C87C63-6CCC-8F93-9B3C-23ED767B1C9B}"/>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00AF3926-36C2-E57E-9621-85403471FB1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2F82C40D-0B73-64DE-EACA-7C9BCC958D0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590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32995487-2760-5DC3-11F1-C324309D4ADF}"/>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13C60742-1E1F-7A2F-BC90-B3487AF4215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5156900F-5467-B835-36D1-ECCA96B81F2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512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497CA4DC-B77C-5A24-C3E4-40E0F498D988}"/>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52F056C1-397C-2201-C282-FF319BC89DF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5258F50A-AFDF-E12C-789F-C8083ED9CE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979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9F3A2468-D992-0B47-F10D-24CAE36896D6}"/>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D8818081-C168-0BD6-72C2-558EF1E1846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7101CF09-9410-10D5-3E17-D43222847C3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5943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9F9C1168-AB87-7734-E28D-24FE3C201038}"/>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91BF007E-F122-C299-ED1B-D219E32CCCC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4F885FFC-B1C0-14B2-C7BF-A86A083FA52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515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7E7073E5-E061-75B5-5306-3A6BD293A5C4}"/>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9F05D065-1342-BB9C-59EA-4104FCF6E0B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B53F9F1C-28E4-2D77-01C1-06526EA0B43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6795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E0FD8C04-8664-9592-416E-961AE4946D51}"/>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EA9495DB-03E1-69E9-5F05-B7C8F8CB8D2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82D7CF72-2F70-2AC6-59DF-219B727785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8023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1F7F5184-A5C4-53AD-89F8-7BA9E28F9BBB}"/>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8C1768E8-AEA3-685C-0C03-AD2FC2CEEF4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D31A5B8B-2906-3EE5-3DB1-A2A0673E54F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9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DB21C0CE-DC8B-89A3-75BA-7469B110EC71}"/>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E5D3EB4B-CD61-A2C6-0F77-1705E552901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51C5C354-F1C9-92DB-93D8-8CD43E6004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704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D2BC09D5-3F18-ABF9-244D-B463FB80C200}"/>
            </a:ext>
          </a:extLst>
        </p:cNvPr>
        <p:cNvGrpSpPr/>
        <p:nvPr/>
      </p:nvGrpSpPr>
      <p:grpSpPr>
        <a:xfrm>
          <a:off x="0" y="0"/>
          <a:ext cx="0" cy="0"/>
          <a:chOff x="0" y="0"/>
          <a:chExt cx="0" cy="0"/>
        </a:xfrm>
      </p:grpSpPr>
      <p:sp>
        <p:nvSpPr>
          <p:cNvPr id="129" name="Google Shape;129;p7:notes">
            <a:extLst>
              <a:ext uri="{FF2B5EF4-FFF2-40B4-BE49-F238E27FC236}">
                <a16:creationId xmlns:a16="http://schemas.microsoft.com/office/drawing/2014/main" id="{75319C29-C192-0296-B9C7-EC2AAFA1768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a:extLst>
              <a:ext uri="{FF2B5EF4-FFF2-40B4-BE49-F238E27FC236}">
                <a16:creationId xmlns:a16="http://schemas.microsoft.com/office/drawing/2014/main" id="{12A425B1-79AD-E277-53CE-45A0F57E797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908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6A7A1482-63DD-62B8-4979-CF88BD3D8947}"/>
            </a:ext>
          </a:extLst>
        </p:cNvPr>
        <p:cNvGrpSpPr/>
        <p:nvPr/>
      </p:nvGrpSpPr>
      <p:grpSpPr>
        <a:xfrm>
          <a:off x="0" y="0"/>
          <a:ext cx="0" cy="0"/>
          <a:chOff x="0" y="0"/>
          <a:chExt cx="0" cy="0"/>
        </a:xfrm>
      </p:grpSpPr>
      <p:sp>
        <p:nvSpPr>
          <p:cNvPr id="135" name="Google Shape;135;p8:notes">
            <a:extLst>
              <a:ext uri="{FF2B5EF4-FFF2-40B4-BE49-F238E27FC236}">
                <a16:creationId xmlns:a16="http://schemas.microsoft.com/office/drawing/2014/main" id="{7614A2C1-A887-370C-C3C2-9B0A3553BEC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8:notes">
            <a:extLst>
              <a:ext uri="{FF2B5EF4-FFF2-40B4-BE49-F238E27FC236}">
                <a16:creationId xmlns:a16="http://schemas.microsoft.com/office/drawing/2014/main" id="{247A38E5-CF3E-3AC0-B56F-CD2421960C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016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2"/>
          <p:cNvSpPr txBox="1">
            <a:spLocks noGrp="1"/>
          </p:cNvSpPr>
          <p:nvPr>
            <p:ph type="ctrTitle"/>
          </p:nvPr>
        </p:nvSpPr>
        <p:spPr>
          <a:xfrm>
            <a:off x="762000" y="1524000"/>
            <a:ext cx="10668000" cy="2286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2"/>
          <p:cNvSpPr txBox="1">
            <a:spLocks noGrp="1"/>
          </p:cNvSpPr>
          <p:nvPr>
            <p:ph type="subTitle" idx="1"/>
          </p:nvPr>
        </p:nvSpPr>
        <p:spPr>
          <a:xfrm>
            <a:off x="762000" y="4571999"/>
            <a:ext cx="10668000" cy="1524000"/>
          </a:xfrm>
          <a:prstGeom prst="rect">
            <a:avLst/>
          </a:prstGeom>
          <a:noFill/>
          <a:ln>
            <a:noFill/>
          </a:ln>
        </p:spPr>
        <p:txBody>
          <a:bodyPr spcFirstLastPara="1" wrap="square" lIns="91425" tIns="45700" rIns="91425" bIns="45700" anchor="t" anchorCtr="0">
            <a:normAutofit/>
          </a:bodyPr>
          <a:lstStyle>
            <a:lvl1pPr lvl="0" algn="ctr">
              <a:lnSpc>
                <a:spcPct val="125000"/>
              </a:lnSpc>
              <a:spcBef>
                <a:spcPts val="1000"/>
              </a:spcBef>
              <a:spcAft>
                <a:spcPts val="0"/>
              </a:spcAft>
              <a:buClr>
                <a:schemeClr val="lt1"/>
              </a:buClr>
              <a:buSzPts val="2400"/>
              <a:buNone/>
              <a:defRPr sz="2400"/>
            </a:lvl1pPr>
            <a:lvl2pPr lvl="1" algn="ctr">
              <a:lnSpc>
                <a:spcPct val="125000"/>
              </a:lnSpc>
              <a:spcBef>
                <a:spcPts val="500"/>
              </a:spcBef>
              <a:spcAft>
                <a:spcPts val="0"/>
              </a:spcAft>
              <a:buClr>
                <a:schemeClr val="lt1"/>
              </a:buClr>
              <a:buSzPts val="2000"/>
              <a:buNone/>
              <a:defRPr sz="2000"/>
            </a:lvl2pPr>
            <a:lvl3pPr lvl="2" algn="ctr">
              <a:lnSpc>
                <a:spcPct val="125000"/>
              </a:lnSpc>
              <a:spcBef>
                <a:spcPts val="500"/>
              </a:spcBef>
              <a:spcAft>
                <a:spcPts val="0"/>
              </a:spcAft>
              <a:buClr>
                <a:schemeClr val="lt1"/>
              </a:buClr>
              <a:buSzPts val="1800"/>
              <a:buNone/>
              <a:defRPr sz="1800"/>
            </a:lvl3pPr>
            <a:lvl4pPr lvl="3" algn="ctr">
              <a:lnSpc>
                <a:spcPct val="125000"/>
              </a:lnSpc>
              <a:spcBef>
                <a:spcPts val="500"/>
              </a:spcBef>
              <a:spcAft>
                <a:spcPts val="0"/>
              </a:spcAft>
              <a:buClr>
                <a:schemeClr val="lt1"/>
              </a:buClr>
              <a:buSzPts val="1600"/>
              <a:buNone/>
              <a:defRPr sz="1600"/>
            </a:lvl4pPr>
            <a:lvl5pPr lvl="4" algn="ctr">
              <a:lnSpc>
                <a:spcPct val="125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1" name="Google Shape;21;p12"/>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4186959" y="-1138958"/>
            <a:ext cx="3818083" cy="10668000"/>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8" name="Google Shape;78;p21"/>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rot="5400000">
            <a:off x="7619997" y="2286000"/>
            <a:ext cx="5334001" cy="228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2"/>
          <p:cNvSpPr txBox="1">
            <a:spLocks noGrp="1"/>
          </p:cNvSpPr>
          <p:nvPr>
            <p:ph type="body" idx="1"/>
          </p:nvPr>
        </p:nvSpPr>
        <p:spPr>
          <a:xfrm rot="5400000">
            <a:off x="1905000" y="-381000"/>
            <a:ext cx="5334001" cy="7619999"/>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4" name="Google Shape;84;p22"/>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2"/>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3"/>
          <p:cNvSpPr txBox="1">
            <a:spLocks noGrp="1"/>
          </p:cNvSpPr>
          <p:nvPr>
            <p:ph type="body" idx="1"/>
          </p:nvPr>
        </p:nvSpPr>
        <p:spPr>
          <a:xfrm>
            <a:off x="762000" y="2286000"/>
            <a:ext cx="10668000" cy="3818083"/>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7" name="Google Shape;27;p13"/>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3"/>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762000" y="1524000"/>
            <a:ext cx="10668000" cy="30384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4"/>
          <p:cNvSpPr txBox="1">
            <a:spLocks noGrp="1"/>
          </p:cNvSpPr>
          <p:nvPr>
            <p:ph type="body" idx="1"/>
          </p:nvPr>
        </p:nvSpPr>
        <p:spPr>
          <a:xfrm>
            <a:off x="762000" y="4589463"/>
            <a:ext cx="10668000" cy="1506537"/>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chemeClr val="lt1"/>
              </a:buClr>
              <a:buSzPts val="2400"/>
              <a:buNone/>
              <a:defRPr sz="2400">
                <a:solidFill>
                  <a:schemeClr val="lt1"/>
                </a:solidFill>
              </a:defRPr>
            </a:lvl1pPr>
            <a:lvl2pPr marL="914400" lvl="1" indent="-228600" algn="l">
              <a:lnSpc>
                <a:spcPct val="125000"/>
              </a:lnSpc>
              <a:spcBef>
                <a:spcPts val="500"/>
              </a:spcBef>
              <a:spcAft>
                <a:spcPts val="0"/>
              </a:spcAft>
              <a:buClr>
                <a:schemeClr val="lt1"/>
              </a:buClr>
              <a:buSzPts val="2000"/>
              <a:buNone/>
              <a:defRPr sz="2000">
                <a:solidFill>
                  <a:schemeClr val="lt1"/>
                </a:solidFill>
              </a:defRPr>
            </a:lvl2pPr>
            <a:lvl3pPr marL="1371600" lvl="2" indent="-228600" algn="l">
              <a:lnSpc>
                <a:spcPct val="125000"/>
              </a:lnSpc>
              <a:spcBef>
                <a:spcPts val="500"/>
              </a:spcBef>
              <a:spcAft>
                <a:spcPts val="0"/>
              </a:spcAft>
              <a:buClr>
                <a:schemeClr val="lt1"/>
              </a:buClr>
              <a:buSzPts val="1800"/>
              <a:buNone/>
              <a:defRPr sz="1800">
                <a:solidFill>
                  <a:schemeClr val="lt1"/>
                </a:solidFill>
              </a:defRPr>
            </a:lvl3pPr>
            <a:lvl4pPr marL="1828800" lvl="3" indent="-228600" algn="l">
              <a:lnSpc>
                <a:spcPct val="125000"/>
              </a:lnSpc>
              <a:spcBef>
                <a:spcPts val="500"/>
              </a:spcBef>
              <a:spcAft>
                <a:spcPts val="0"/>
              </a:spcAft>
              <a:buClr>
                <a:schemeClr val="lt1"/>
              </a:buClr>
              <a:buSzPts val="1600"/>
              <a:buNone/>
              <a:defRPr sz="1600">
                <a:solidFill>
                  <a:schemeClr val="lt1"/>
                </a:solidFill>
              </a:defRPr>
            </a:lvl4pPr>
            <a:lvl5pPr marL="2286000" lvl="4" indent="-228600" algn="l">
              <a:lnSpc>
                <a:spcPct val="125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3" name="Google Shape;33;p14"/>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4"/>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762000" y="2285999"/>
            <a:ext cx="5151119" cy="3810001"/>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9" name="Google Shape;39;p15"/>
          <p:cNvSpPr txBox="1">
            <a:spLocks noGrp="1"/>
          </p:cNvSpPr>
          <p:nvPr>
            <p:ph type="body" idx="2"/>
          </p:nvPr>
        </p:nvSpPr>
        <p:spPr>
          <a:xfrm>
            <a:off x="6278879" y="2285999"/>
            <a:ext cx="5151121" cy="3810001"/>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15"/>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5"/>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5"/>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6"/>
          <p:cNvSpPr txBox="1">
            <a:spLocks noGrp="1"/>
          </p:cNvSpPr>
          <p:nvPr>
            <p:ph type="body" idx="1"/>
          </p:nvPr>
        </p:nvSpPr>
        <p:spPr>
          <a:xfrm>
            <a:off x="762000" y="2285999"/>
            <a:ext cx="5151119" cy="761999"/>
          </a:xfrm>
          <a:prstGeom prst="rect">
            <a:avLst/>
          </a:prstGeom>
          <a:noFill/>
          <a:ln>
            <a:noFill/>
          </a:ln>
        </p:spPr>
        <p:txBody>
          <a:bodyPr spcFirstLastPara="1" wrap="square" lIns="91425" tIns="45700" rIns="91425" bIns="45700" anchor="b" anchorCtr="0">
            <a:normAutofit/>
          </a:bodyPr>
          <a:lstStyle>
            <a:lvl1pPr marL="457200" lvl="0" indent="-228600" algn="l">
              <a:lnSpc>
                <a:spcPct val="125000"/>
              </a:lnSpc>
              <a:spcBef>
                <a:spcPts val="1000"/>
              </a:spcBef>
              <a:spcAft>
                <a:spcPts val="0"/>
              </a:spcAft>
              <a:buClr>
                <a:schemeClr val="lt1"/>
              </a:buClr>
              <a:buSzPts val="2400"/>
              <a:buNone/>
              <a:defRPr sz="2400" b="1"/>
            </a:lvl1pPr>
            <a:lvl2pPr marL="914400" lvl="1" indent="-228600" algn="l">
              <a:lnSpc>
                <a:spcPct val="125000"/>
              </a:lnSpc>
              <a:spcBef>
                <a:spcPts val="500"/>
              </a:spcBef>
              <a:spcAft>
                <a:spcPts val="0"/>
              </a:spcAft>
              <a:buClr>
                <a:schemeClr val="lt1"/>
              </a:buClr>
              <a:buSzPts val="2000"/>
              <a:buNone/>
              <a:defRPr sz="2000" b="1"/>
            </a:lvl2pPr>
            <a:lvl3pPr marL="1371600" lvl="2" indent="-228600" algn="l">
              <a:lnSpc>
                <a:spcPct val="125000"/>
              </a:lnSpc>
              <a:spcBef>
                <a:spcPts val="500"/>
              </a:spcBef>
              <a:spcAft>
                <a:spcPts val="0"/>
              </a:spcAft>
              <a:buClr>
                <a:schemeClr val="lt1"/>
              </a:buClr>
              <a:buSzPts val="1800"/>
              <a:buNone/>
              <a:defRPr sz="1800" b="1"/>
            </a:lvl3pPr>
            <a:lvl4pPr marL="1828800" lvl="3" indent="-228600" algn="l">
              <a:lnSpc>
                <a:spcPct val="125000"/>
              </a:lnSpc>
              <a:spcBef>
                <a:spcPts val="500"/>
              </a:spcBef>
              <a:spcAft>
                <a:spcPts val="0"/>
              </a:spcAft>
              <a:buClr>
                <a:schemeClr val="lt1"/>
              </a:buClr>
              <a:buSzPts val="1600"/>
              <a:buNone/>
              <a:defRPr sz="1600" b="1"/>
            </a:lvl4pPr>
            <a:lvl5pPr marL="2286000" lvl="4" indent="-228600" algn="l">
              <a:lnSpc>
                <a:spcPct val="125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6" name="Google Shape;46;p16"/>
          <p:cNvSpPr txBox="1">
            <a:spLocks noGrp="1"/>
          </p:cNvSpPr>
          <p:nvPr>
            <p:ph type="body" idx="2"/>
          </p:nvPr>
        </p:nvSpPr>
        <p:spPr>
          <a:xfrm>
            <a:off x="762000" y="3048000"/>
            <a:ext cx="5151119" cy="3048000"/>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16"/>
          <p:cNvSpPr txBox="1">
            <a:spLocks noGrp="1"/>
          </p:cNvSpPr>
          <p:nvPr>
            <p:ph type="body" idx="3"/>
          </p:nvPr>
        </p:nvSpPr>
        <p:spPr>
          <a:xfrm>
            <a:off x="6278878" y="2286000"/>
            <a:ext cx="5151122" cy="761999"/>
          </a:xfrm>
          <a:prstGeom prst="rect">
            <a:avLst/>
          </a:prstGeom>
          <a:noFill/>
          <a:ln>
            <a:noFill/>
          </a:ln>
        </p:spPr>
        <p:txBody>
          <a:bodyPr spcFirstLastPara="1" wrap="square" lIns="91425" tIns="45700" rIns="91425" bIns="45700" anchor="b" anchorCtr="0">
            <a:normAutofit/>
          </a:bodyPr>
          <a:lstStyle>
            <a:lvl1pPr marL="457200" lvl="0" indent="-228600" algn="l">
              <a:lnSpc>
                <a:spcPct val="125000"/>
              </a:lnSpc>
              <a:spcBef>
                <a:spcPts val="1000"/>
              </a:spcBef>
              <a:spcAft>
                <a:spcPts val="0"/>
              </a:spcAft>
              <a:buClr>
                <a:schemeClr val="lt1"/>
              </a:buClr>
              <a:buSzPts val="2400"/>
              <a:buNone/>
              <a:defRPr sz="2400" b="1"/>
            </a:lvl1pPr>
            <a:lvl2pPr marL="914400" lvl="1" indent="-228600" algn="l">
              <a:lnSpc>
                <a:spcPct val="125000"/>
              </a:lnSpc>
              <a:spcBef>
                <a:spcPts val="500"/>
              </a:spcBef>
              <a:spcAft>
                <a:spcPts val="0"/>
              </a:spcAft>
              <a:buClr>
                <a:schemeClr val="lt1"/>
              </a:buClr>
              <a:buSzPts val="2000"/>
              <a:buNone/>
              <a:defRPr sz="2000" b="1"/>
            </a:lvl2pPr>
            <a:lvl3pPr marL="1371600" lvl="2" indent="-228600" algn="l">
              <a:lnSpc>
                <a:spcPct val="125000"/>
              </a:lnSpc>
              <a:spcBef>
                <a:spcPts val="500"/>
              </a:spcBef>
              <a:spcAft>
                <a:spcPts val="0"/>
              </a:spcAft>
              <a:buClr>
                <a:schemeClr val="lt1"/>
              </a:buClr>
              <a:buSzPts val="1800"/>
              <a:buNone/>
              <a:defRPr sz="1800" b="1"/>
            </a:lvl3pPr>
            <a:lvl4pPr marL="1828800" lvl="3" indent="-228600" algn="l">
              <a:lnSpc>
                <a:spcPct val="125000"/>
              </a:lnSpc>
              <a:spcBef>
                <a:spcPts val="500"/>
              </a:spcBef>
              <a:spcAft>
                <a:spcPts val="0"/>
              </a:spcAft>
              <a:buClr>
                <a:schemeClr val="lt1"/>
              </a:buClr>
              <a:buSzPts val="1600"/>
              <a:buNone/>
              <a:defRPr sz="1600" b="1"/>
            </a:lvl4pPr>
            <a:lvl5pPr marL="2286000" lvl="4" indent="-228600" algn="l">
              <a:lnSpc>
                <a:spcPct val="125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8" name="Google Shape;48;p16"/>
          <p:cNvSpPr txBox="1">
            <a:spLocks noGrp="1"/>
          </p:cNvSpPr>
          <p:nvPr>
            <p:ph type="body" idx="4"/>
          </p:nvPr>
        </p:nvSpPr>
        <p:spPr>
          <a:xfrm>
            <a:off x="6278878" y="3048000"/>
            <a:ext cx="5151122" cy="3048000"/>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 name="Google Shape;49;p16"/>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7"/>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7"/>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8"/>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762000" y="761998"/>
            <a:ext cx="3810000" cy="15240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txBox="1">
            <a:spLocks noGrp="1"/>
          </p:cNvSpPr>
          <p:nvPr>
            <p:ph type="body" idx="1"/>
          </p:nvPr>
        </p:nvSpPr>
        <p:spPr>
          <a:xfrm>
            <a:off x="5334000" y="762001"/>
            <a:ext cx="6096000" cy="5334000"/>
          </a:xfrm>
          <a:prstGeom prst="rect">
            <a:avLst/>
          </a:prstGeom>
          <a:noFill/>
          <a:ln>
            <a:noFill/>
          </a:ln>
        </p:spPr>
        <p:txBody>
          <a:bodyPr spcFirstLastPara="1" wrap="square" lIns="91425" tIns="45700" rIns="91425" bIns="45700" anchor="t" anchorCtr="0">
            <a:normAutofit/>
          </a:bodyPr>
          <a:lstStyle>
            <a:lvl1pPr marL="457200" lvl="0" indent="-431800" algn="l">
              <a:lnSpc>
                <a:spcPct val="125000"/>
              </a:lnSpc>
              <a:spcBef>
                <a:spcPts val="1000"/>
              </a:spcBef>
              <a:spcAft>
                <a:spcPts val="0"/>
              </a:spcAft>
              <a:buClr>
                <a:schemeClr val="lt1"/>
              </a:buClr>
              <a:buSzPts val="3200"/>
              <a:buChar char="•"/>
              <a:defRPr sz="3200"/>
            </a:lvl1pPr>
            <a:lvl2pPr marL="914400" lvl="1" indent="-406400" algn="l">
              <a:lnSpc>
                <a:spcPct val="125000"/>
              </a:lnSpc>
              <a:spcBef>
                <a:spcPts val="500"/>
              </a:spcBef>
              <a:spcAft>
                <a:spcPts val="0"/>
              </a:spcAft>
              <a:buClr>
                <a:schemeClr val="lt1"/>
              </a:buClr>
              <a:buSzPts val="2800"/>
              <a:buChar char="•"/>
              <a:defRPr sz="2800"/>
            </a:lvl2pPr>
            <a:lvl3pPr marL="1371600" lvl="2" indent="-381000" algn="l">
              <a:lnSpc>
                <a:spcPct val="125000"/>
              </a:lnSpc>
              <a:spcBef>
                <a:spcPts val="500"/>
              </a:spcBef>
              <a:spcAft>
                <a:spcPts val="0"/>
              </a:spcAft>
              <a:buClr>
                <a:schemeClr val="lt1"/>
              </a:buClr>
              <a:buSzPts val="2400"/>
              <a:buChar char="•"/>
              <a:defRPr sz="2400"/>
            </a:lvl3pPr>
            <a:lvl4pPr marL="1828800" lvl="3" indent="-355600" algn="l">
              <a:lnSpc>
                <a:spcPct val="125000"/>
              </a:lnSpc>
              <a:spcBef>
                <a:spcPts val="500"/>
              </a:spcBef>
              <a:spcAft>
                <a:spcPts val="0"/>
              </a:spcAft>
              <a:buClr>
                <a:schemeClr val="lt1"/>
              </a:buClr>
              <a:buSzPts val="2000"/>
              <a:buChar char="•"/>
              <a:defRPr sz="2000"/>
            </a:lvl4pPr>
            <a:lvl5pPr marL="2286000" lvl="4" indent="-355600" algn="l">
              <a:lnSpc>
                <a:spcPct val="125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4" name="Google Shape;64;p19"/>
          <p:cNvSpPr txBox="1">
            <a:spLocks noGrp="1"/>
          </p:cNvSpPr>
          <p:nvPr>
            <p:ph type="body" idx="2"/>
          </p:nvPr>
        </p:nvSpPr>
        <p:spPr>
          <a:xfrm>
            <a:off x="762000" y="2286000"/>
            <a:ext cx="3810000" cy="3810001"/>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chemeClr val="lt1"/>
              </a:buClr>
              <a:buSzPts val="1600"/>
              <a:buNone/>
              <a:defRPr sz="1600"/>
            </a:lvl1pPr>
            <a:lvl2pPr marL="914400" lvl="1" indent="-228600" algn="l">
              <a:lnSpc>
                <a:spcPct val="125000"/>
              </a:lnSpc>
              <a:spcBef>
                <a:spcPts val="500"/>
              </a:spcBef>
              <a:spcAft>
                <a:spcPts val="0"/>
              </a:spcAft>
              <a:buClr>
                <a:schemeClr val="lt1"/>
              </a:buClr>
              <a:buSzPts val="1400"/>
              <a:buNone/>
              <a:defRPr sz="1400"/>
            </a:lvl2pPr>
            <a:lvl3pPr marL="1371600" lvl="2" indent="-228600" algn="l">
              <a:lnSpc>
                <a:spcPct val="125000"/>
              </a:lnSpc>
              <a:spcBef>
                <a:spcPts val="500"/>
              </a:spcBef>
              <a:spcAft>
                <a:spcPts val="0"/>
              </a:spcAft>
              <a:buClr>
                <a:schemeClr val="lt1"/>
              </a:buClr>
              <a:buSzPts val="1200"/>
              <a:buNone/>
              <a:defRPr sz="1200"/>
            </a:lvl3pPr>
            <a:lvl4pPr marL="1828800" lvl="3" indent="-228600" algn="l">
              <a:lnSpc>
                <a:spcPct val="125000"/>
              </a:lnSpc>
              <a:spcBef>
                <a:spcPts val="500"/>
              </a:spcBef>
              <a:spcAft>
                <a:spcPts val="0"/>
              </a:spcAft>
              <a:buClr>
                <a:schemeClr val="lt1"/>
              </a:buClr>
              <a:buSzPts val="1000"/>
              <a:buNone/>
              <a:defRPr sz="1000"/>
            </a:lvl4pPr>
            <a:lvl5pPr marL="2286000" lvl="4" indent="-228600" algn="l">
              <a:lnSpc>
                <a:spcPct val="125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19"/>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762001" y="762000"/>
            <a:ext cx="3809999" cy="152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a:spLocks noGrp="1"/>
          </p:cNvSpPr>
          <p:nvPr>
            <p:ph type="pic" idx="2"/>
          </p:nvPr>
        </p:nvSpPr>
        <p:spPr>
          <a:xfrm>
            <a:off x="5334000" y="762001"/>
            <a:ext cx="6021388" cy="5334000"/>
          </a:xfrm>
          <a:prstGeom prst="rect">
            <a:avLst/>
          </a:prstGeom>
          <a:noFill/>
          <a:ln>
            <a:noFill/>
          </a:ln>
        </p:spPr>
      </p:sp>
      <p:sp>
        <p:nvSpPr>
          <p:cNvPr id="71" name="Google Shape;71;p20"/>
          <p:cNvSpPr txBox="1">
            <a:spLocks noGrp="1"/>
          </p:cNvSpPr>
          <p:nvPr>
            <p:ph type="body" idx="1"/>
          </p:nvPr>
        </p:nvSpPr>
        <p:spPr>
          <a:xfrm>
            <a:off x="762001" y="2286000"/>
            <a:ext cx="3809999" cy="3810000"/>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chemeClr val="lt1"/>
              </a:buClr>
              <a:buSzPts val="1600"/>
              <a:buNone/>
              <a:defRPr sz="1600"/>
            </a:lvl1pPr>
            <a:lvl2pPr marL="914400" lvl="1" indent="-228600" algn="l">
              <a:lnSpc>
                <a:spcPct val="125000"/>
              </a:lnSpc>
              <a:spcBef>
                <a:spcPts val="500"/>
              </a:spcBef>
              <a:spcAft>
                <a:spcPts val="0"/>
              </a:spcAft>
              <a:buClr>
                <a:schemeClr val="lt1"/>
              </a:buClr>
              <a:buSzPts val="1400"/>
              <a:buNone/>
              <a:defRPr sz="1400"/>
            </a:lvl2pPr>
            <a:lvl3pPr marL="1371600" lvl="2" indent="-228600" algn="l">
              <a:lnSpc>
                <a:spcPct val="125000"/>
              </a:lnSpc>
              <a:spcBef>
                <a:spcPts val="500"/>
              </a:spcBef>
              <a:spcAft>
                <a:spcPts val="0"/>
              </a:spcAft>
              <a:buClr>
                <a:schemeClr val="lt1"/>
              </a:buClr>
              <a:buSzPts val="1200"/>
              <a:buNone/>
              <a:defRPr sz="1200"/>
            </a:lvl3pPr>
            <a:lvl4pPr marL="1828800" lvl="3" indent="-228600" algn="l">
              <a:lnSpc>
                <a:spcPct val="125000"/>
              </a:lnSpc>
              <a:spcBef>
                <a:spcPts val="500"/>
              </a:spcBef>
              <a:spcAft>
                <a:spcPts val="0"/>
              </a:spcAft>
              <a:buClr>
                <a:schemeClr val="lt1"/>
              </a:buClr>
              <a:buSzPts val="1000"/>
              <a:buNone/>
              <a:defRPr sz="1000"/>
            </a:lvl4pPr>
            <a:lvl5pPr marL="2286000" lvl="4" indent="-228600" algn="l">
              <a:lnSpc>
                <a:spcPct val="125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2" name="Google Shape;72;p20"/>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1"/>
          <p:cNvSpPr/>
          <p:nvPr/>
        </p:nvSpPr>
        <p:spPr>
          <a:xfrm>
            <a:off x="8157843" y="6244836"/>
            <a:ext cx="4034156" cy="613164"/>
          </a:xfrm>
          <a:custGeom>
            <a:avLst/>
            <a:gdLst/>
            <a:ahLst/>
            <a:cxnLst/>
            <a:rect l="l" t="t" r="r" b="b"/>
            <a:pathLst>
              <a:path w="4034156" h="613164" extrusionOk="0">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Avenir"/>
              <a:buNone/>
            </a:pPr>
            <a:endParaRPr sz="1500" b="0" i="0" u="none" strike="noStrike" cap="none">
              <a:solidFill>
                <a:srgbClr val="FFFFFF"/>
              </a:solidFill>
              <a:latin typeface="Avenir"/>
              <a:ea typeface="Avenir"/>
              <a:cs typeface="Avenir"/>
              <a:sym typeface="Avenir"/>
            </a:endParaRPr>
          </a:p>
        </p:txBody>
      </p:sp>
      <p:sp>
        <p:nvSpPr>
          <p:cNvPr id="11" name="Google Shape;11;p11"/>
          <p:cNvSpPr/>
          <p:nvPr/>
        </p:nvSpPr>
        <p:spPr>
          <a:xfrm>
            <a:off x="1" y="688126"/>
            <a:ext cx="448491" cy="1634252"/>
          </a:xfrm>
          <a:custGeom>
            <a:avLst/>
            <a:gdLst/>
            <a:ahLst/>
            <a:cxnLst/>
            <a:rect l="l" t="t" r="r" b="b"/>
            <a:pathLst>
              <a:path w="448491" h="1634252" extrusionOk="0">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u="none" strike="noStrike" cap="none">
              <a:solidFill>
                <a:srgbClr val="FFFFFF"/>
              </a:solidFill>
              <a:latin typeface="Avenir"/>
              <a:ea typeface="Avenir"/>
              <a:cs typeface="Avenir"/>
              <a:sym typeface="Avenir"/>
            </a:endParaRPr>
          </a:p>
        </p:txBody>
      </p:sp>
      <p:sp>
        <p:nvSpPr>
          <p:cNvPr id="12" name="Google Shape;12;p11"/>
          <p:cNvSpPr/>
          <p:nvPr/>
        </p:nvSpPr>
        <p:spPr>
          <a:xfrm>
            <a:off x="7309459" y="6144069"/>
            <a:ext cx="4418271" cy="718159"/>
          </a:xfrm>
          <a:custGeom>
            <a:avLst/>
            <a:gdLst/>
            <a:ahLst/>
            <a:cxnLst/>
            <a:rect l="l" t="t" r="r" b="b"/>
            <a:pathLst>
              <a:path w="4418271" h="718159" extrusionOk="0">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13" name="Google Shape;13;p11"/>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1"/>
          <p:cNvSpPr txBox="1">
            <a:spLocks noGrp="1"/>
          </p:cNvSpPr>
          <p:nvPr>
            <p:ph type="body" idx="1"/>
          </p:nvPr>
        </p:nvSpPr>
        <p:spPr>
          <a:xfrm>
            <a:off x="762000" y="2286000"/>
            <a:ext cx="10668000" cy="381808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25000"/>
              </a:lnSpc>
              <a:spcBef>
                <a:spcPts val="1000"/>
              </a:spcBef>
              <a:spcAft>
                <a:spcPts val="0"/>
              </a:spcAft>
              <a:buClr>
                <a:schemeClr val="lt1"/>
              </a:buClr>
              <a:buSzPts val="2800"/>
              <a:buFont typeface="Arial"/>
              <a:buChar char="•"/>
              <a:defRPr sz="2800" b="0" i="0" u="none" strike="noStrike" cap="none">
                <a:solidFill>
                  <a:schemeClr val="lt1"/>
                </a:solidFill>
                <a:latin typeface="Avenir"/>
                <a:ea typeface="Avenir"/>
                <a:cs typeface="Avenir"/>
                <a:sym typeface="Avenir"/>
              </a:defRPr>
            </a:lvl1pPr>
            <a:lvl2pPr marL="914400" marR="0" lvl="1" indent="-381000" algn="l" rtl="0">
              <a:lnSpc>
                <a:spcPct val="125000"/>
              </a:lnSpc>
              <a:spcBef>
                <a:spcPts val="500"/>
              </a:spcBef>
              <a:spcAft>
                <a:spcPts val="0"/>
              </a:spcAft>
              <a:buClr>
                <a:schemeClr val="lt1"/>
              </a:buClr>
              <a:buSzPts val="2400"/>
              <a:buFont typeface="Arial"/>
              <a:buChar char="•"/>
              <a:defRPr sz="2400" b="0" i="0" u="none" strike="noStrike" cap="none">
                <a:solidFill>
                  <a:schemeClr val="lt1"/>
                </a:solidFill>
                <a:latin typeface="Avenir"/>
                <a:ea typeface="Avenir"/>
                <a:cs typeface="Avenir"/>
                <a:sym typeface="Avenir"/>
              </a:defRPr>
            </a:lvl2pPr>
            <a:lvl3pPr marL="1371600" marR="0" lvl="2" indent="-355600" algn="l" rtl="0">
              <a:lnSpc>
                <a:spcPct val="125000"/>
              </a:lnSpc>
              <a:spcBef>
                <a:spcPts val="500"/>
              </a:spcBef>
              <a:spcAft>
                <a:spcPts val="0"/>
              </a:spcAft>
              <a:buClr>
                <a:schemeClr val="lt1"/>
              </a:buClr>
              <a:buSzPts val="20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5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4pPr>
            <a:lvl5pPr marL="2286000" marR="0" lvl="4" indent="-342900" algn="l" rtl="0">
              <a:lnSpc>
                <a:spcPct val="125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endParaRPr/>
          </a:p>
        </p:txBody>
      </p:sp>
      <p:sp>
        <p:nvSpPr>
          <p:cNvPr id="15" name="Google Shape;15;p11"/>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6" name="Google Shape;16;p11"/>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7" name="Google Shape;17;p11"/>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Avenir"/>
                <a:ea typeface="Avenir"/>
                <a:cs typeface="Avenir"/>
                <a:sym typeface="Avenir"/>
              </a:defRPr>
            </a:lvl1pPr>
            <a:lvl2pPr marL="0" marR="0" lvl="1" indent="0" algn="r" rtl="0">
              <a:spcBef>
                <a:spcPts val="0"/>
              </a:spcBef>
              <a:buNone/>
              <a:defRPr sz="1200" b="0" i="0" u="none" strike="noStrike" cap="none">
                <a:solidFill>
                  <a:schemeClr val="lt1"/>
                </a:solidFill>
                <a:latin typeface="Avenir"/>
                <a:ea typeface="Avenir"/>
                <a:cs typeface="Avenir"/>
                <a:sym typeface="Avenir"/>
              </a:defRPr>
            </a:lvl2pPr>
            <a:lvl3pPr marL="0" marR="0" lvl="2" indent="0" algn="r" rtl="0">
              <a:spcBef>
                <a:spcPts val="0"/>
              </a:spcBef>
              <a:buNone/>
              <a:defRPr sz="1200" b="0" i="0" u="none" strike="noStrike" cap="none">
                <a:solidFill>
                  <a:schemeClr val="lt1"/>
                </a:solidFill>
                <a:latin typeface="Avenir"/>
                <a:ea typeface="Avenir"/>
                <a:cs typeface="Avenir"/>
                <a:sym typeface="Avenir"/>
              </a:defRPr>
            </a:lvl3pPr>
            <a:lvl4pPr marL="0" marR="0" lvl="3" indent="0" algn="r" rtl="0">
              <a:spcBef>
                <a:spcPts val="0"/>
              </a:spcBef>
              <a:buNone/>
              <a:defRPr sz="1200" b="0" i="0" u="none" strike="noStrike" cap="none">
                <a:solidFill>
                  <a:schemeClr val="lt1"/>
                </a:solidFill>
                <a:latin typeface="Avenir"/>
                <a:ea typeface="Avenir"/>
                <a:cs typeface="Avenir"/>
                <a:sym typeface="Avenir"/>
              </a:defRPr>
            </a:lvl4pPr>
            <a:lvl5pPr marL="0" marR="0" lvl="4" indent="0" algn="r" rtl="0">
              <a:spcBef>
                <a:spcPts val="0"/>
              </a:spcBef>
              <a:buNone/>
              <a:defRPr sz="1200" b="0" i="0" u="none" strike="noStrike" cap="none">
                <a:solidFill>
                  <a:schemeClr val="lt1"/>
                </a:solidFill>
                <a:latin typeface="Avenir"/>
                <a:ea typeface="Avenir"/>
                <a:cs typeface="Avenir"/>
                <a:sym typeface="Avenir"/>
              </a:defRPr>
            </a:lvl5pPr>
            <a:lvl6pPr marL="0" marR="0" lvl="5" indent="0" algn="r" rtl="0">
              <a:spcBef>
                <a:spcPts val="0"/>
              </a:spcBef>
              <a:buNone/>
              <a:defRPr sz="1200" b="0" i="0" u="none" strike="noStrike" cap="none">
                <a:solidFill>
                  <a:schemeClr val="lt1"/>
                </a:solidFill>
                <a:latin typeface="Avenir"/>
                <a:ea typeface="Avenir"/>
                <a:cs typeface="Avenir"/>
                <a:sym typeface="Avenir"/>
              </a:defRPr>
            </a:lvl6pPr>
            <a:lvl7pPr marL="0" marR="0" lvl="6" indent="0" algn="r" rtl="0">
              <a:spcBef>
                <a:spcPts val="0"/>
              </a:spcBef>
              <a:buNone/>
              <a:defRPr sz="1200" b="0" i="0" u="none" strike="noStrike" cap="none">
                <a:solidFill>
                  <a:schemeClr val="lt1"/>
                </a:solidFill>
                <a:latin typeface="Avenir"/>
                <a:ea typeface="Avenir"/>
                <a:cs typeface="Avenir"/>
                <a:sym typeface="Avenir"/>
              </a:defRPr>
            </a:lvl7pPr>
            <a:lvl8pPr marL="0" marR="0" lvl="7" indent="0" algn="r" rtl="0">
              <a:spcBef>
                <a:spcPts val="0"/>
              </a:spcBef>
              <a:buNone/>
              <a:defRPr sz="1200" b="0" i="0" u="none" strike="noStrike" cap="none">
                <a:solidFill>
                  <a:schemeClr val="lt1"/>
                </a:solidFill>
                <a:latin typeface="Avenir"/>
                <a:ea typeface="Avenir"/>
                <a:cs typeface="Avenir"/>
                <a:sym typeface="Avenir"/>
              </a:defRPr>
            </a:lvl8pPr>
            <a:lvl9pPr marL="0" marR="0" lvl="8" indent="0" algn="r" rtl="0">
              <a:spcBef>
                <a:spcPts val="0"/>
              </a:spcBef>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0"/>
        <p:cNvGrpSpPr/>
        <p:nvPr/>
      </p:nvGrpSpPr>
      <p:grpSpPr>
        <a:xfrm>
          <a:off x="0" y="0"/>
          <a:ext cx="0" cy="0"/>
          <a:chOff x="0" y="0"/>
          <a:chExt cx="0" cy="0"/>
        </a:xfrm>
      </p:grpSpPr>
      <p:sp>
        <p:nvSpPr>
          <p:cNvPr id="91" name="Google Shape;91;p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pic>
        <p:nvPicPr>
          <p:cNvPr id="92" name="Google Shape;92;p1" descr="Jigsaw puzzles in plastic figures"/>
          <p:cNvPicPr preferRelativeResize="0"/>
          <p:nvPr/>
        </p:nvPicPr>
        <p:blipFill rotWithShape="1">
          <a:blip r:embed="rId3">
            <a:alphaModFix/>
          </a:blip>
          <a:srcRect t="5051" b="13720"/>
          <a:stretch/>
        </p:blipFill>
        <p:spPr>
          <a:xfrm>
            <a:off x="20" y="-1"/>
            <a:ext cx="12191980" cy="6858001"/>
          </a:xfrm>
          <a:custGeom>
            <a:avLst/>
            <a:gdLst/>
            <a:ahLst/>
            <a:cxnLst/>
            <a:rect l="l" t="t" r="r" b="b"/>
            <a:pathLst>
              <a:path w="12191999" h="6857999" extrusionOk="0">
                <a:moveTo>
                  <a:pt x="0" y="0"/>
                </a:moveTo>
                <a:lnTo>
                  <a:pt x="12191999" y="0"/>
                </a:lnTo>
                <a:lnTo>
                  <a:pt x="12191999" y="6857999"/>
                </a:lnTo>
                <a:lnTo>
                  <a:pt x="4628129" y="6857999"/>
                </a:lnTo>
                <a:lnTo>
                  <a:pt x="4734519" y="6819371"/>
                </a:lnTo>
                <a:cubicBezTo>
                  <a:pt x="4938119" y="6741181"/>
                  <a:pt x="5132935" y="6652933"/>
                  <a:pt x="5315781" y="6551721"/>
                </a:cubicBezTo>
                <a:cubicBezTo>
                  <a:pt x="6619811" y="5830059"/>
                  <a:pt x="6364610" y="4934281"/>
                  <a:pt x="6058656" y="3948664"/>
                </a:cubicBezTo>
                <a:cubicBezTo>
                  <a:pt x="5601502" y="2476708"/>
                  <a:pt x="4958009" y="1222984"/>
                  <a:pt x="2540911" y="827627"/>
                </a:cubicBezTo>
                <a:cubicBezTo>
                  <a:pt x="1760946" y="699982"/>
                  <a:pt x="986522" y="591203"/>
                  <a:pt x="238021" y="541759"/>
                </a:cubicBezTo>
                <a:lnTo>
                  <a:pt x="0" y="529223"/>
                </a:lnTo>
                <a:close/>
              </a:path>
            </a:pathLst>
          </a:custGeom>
          <a:noFill/>
          <a:ln>
            <a:noFill/>
          </a:ln>
        </p:spPr>
      </p:pic>
      <p:sp>
        <p:nvSpPr>
          <p:cNvPr id="93" name="Google Shape;93;p1"/>
          <p:cNvSpPr/>
          <p:nvPr/>
        </p:nvSpPr>
        <p:spPr>
          <a:xfrm>
            <a:off x="0" y="529224"/>
            <a:ext cx="6305549" cy="6328777"/>
          </a:xfrm>
          <a:custGeom>
            <a:avLst/>
            <a:gdLst/>
            <a:ahLst/>
            <a:cxnLst/>
            <a:rect l="l" t="t" r="r" b="b"/>
            <a:pathLst>
              <a:path w="4212773" h="6498740" extrusionOk="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94" name="Google Shape;94;p1"/>
          <p:cNvSpPr/>
          <p:nvPr/>
        </p:nvSpPr>
        <p:spPr>
          <a:xfrm>
            <a:off x="0" y="136525"/>
            <a:ext cx="6130391" cy="6721476"/>
          </a:xfrm>
          <a:custGeom>
            <a:avLst/>
            <a:gdLst/>
            <a:ahLst/>
            <a:cxnLst/>
            <a:rect l="l" t="t" r="r" b="b"/>
            <a:pathLst>
              <a:path w="2154655" h="6858000" extrusionOk="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cap="flat" cmpd="sng">
            <a:solidFill>
              <a:srgbClr val="E8BC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venir"/>
              <a:ea typeface="Avenir"/>
              <a:cs typeface="Avenir"/>
              <a:sym typeface="Avenir"/>
            </a:endParaRPr>
          </a:p>
        </p:txBody>
      </p:sp>
      <p:sp>
        <p:nvSpPr>
          <p:cNvPr id="95" name="Google Shape;95;p1"/>
          <p:cNvSpPr txBox="1">
            <a:spLocks noGrp="1"/>
          </p:cNvSpPr>
          <p:nvPr>
            <p:ph type="subTitle" idx="1"/>
          </p:nvPr>
        </p:nvSpPr>
        <p:spPr>
          <a:xfrm>
            <a:off x="762000" y="5823857"/>
            <a:ext cx="4572000" cy="272142"/>
          </a:xfrm>
          <a:prstGeom prst="rect">
            <a:avLst/>
          </a:prstGeom>
          <a:noFill/>
          <a:ln>
            <a:noFill/>
          </a:ln>
        </p:spPr>
        <p:txBody>
          <a:bodyPr spcFirstLastPara="1" wrap="square" lIns="91425" tIns="45700" rIns="91425" bIns="45700" anchor="b" anchorCtr="0">
            <a:noAutofit/>
          </a:bodyPr>
          <a:lstStyle/>
          <a:p>
            <a:pPr marL="0" lvl="0" indent="0" algn="l" rtl="0">
              <a:lnSpc>
                <a:spcPct val="125000"/>
              </a:lnSpc>
              <a:spcBef>
                <a:spcPts val="0"/>
              </a:spcBef>
              <a:spcAft>
                <a:spcPts val="0"/>
              </a:spcAft>
              <a:buClr>
                <a:schemeClr val="lt1"/>
              </a:buClr>
              <a:buSzPct val="100000"/>
              <a:buNone/>
            </a:pPr>
            <a:r>
              <a:rPr lang="lt-LT" sz="2000" dirty="0"/>
              <a:t>Aidas Žandaris, </a:t>
            </a:r>
            <a:r>
              <a:rPr lang="lt-LT" sz="2000" dirty="0" err="1"/>
              <a:t>LInMA</a:t>
            </a:r>
            <a:endParaRPr sz="2000" dirty="0"/>
          </a:p>
        </p:txBody>
      </p:sp>
      <p:sp>
        <p:nvSpPr>
          <p:cNvPr id="96" name="Google Shape;96;p1"/>
          <p:cNvSpPr txBox="1">
            <a:spLocks noGrp="1"/>
          </p:cNvSpPr>
          <p:nvPr>
            <p:ph type="ctrTitle"/>
          </p:nvPr>
        </p:nvSpPr>
        <p:spPr>
          <a:xfrm>
            <a:off x="228600" y="1491343"/>
            <a:ext cx="5105400" cy="357051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ct val="100000"/>
              <a:buFont typeface="Arial"/>
              <a:buNone/>
            </a:pPr>
            <a:r>
              <a:rPr lang="lt-LT" sz="4400" dirty="0"/>
              <a:t>Informatikos diagnostinių užduočių aptarimas ir kitos informatikos mokytojų aktualijos</a:t>
            </a:r>
            <a:endParaRPr lang="lt-L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80359446-2251-E71A-958C-6BA9913898F0}"/>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48B18B65-A3FE-DEBC-E1FA-995733994A60}"/>
              </a:ext>
            </a:extLst>
          </p:cNvPr>
          <p:cNvSpPr txBox="1">
            <a:spLocks noGrp="1"/>
          </p:cNvSpPr>
          <p:nvPr>
            <p:ph type="title"/>
          </p:nvPr>
        </p:nvSpPr>
        <p:spPr>
          <a:xfrm>
            <a:off x="762000" y="87085"/>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1 tema</a:t>
            </a:r>
            <a:br>
              <a:rPr lang="lt-LT" dirty="0"/>
            </a:br>
            <a:r>
              <a:rPr lang="lt-LT" sz="3200" dirty="0">
                <a:solidFill>
                  <a:schemeClr val="accent6">
                    <a:lumMod val="40000"/>
                    <a:lumOff val="60000"/>
                  </a:schemeClr>
                </a:solidFill>
              </a:rPr>
              <a:t>Duomenų vizualizavimas (III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62A0AAA7-276A-76B1-7EB1-4FE52011884D}"/>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Autofit/>
          </a:bodyPr>
          <a:lstStyle/>
          <a:p>
            <a:pPr indent="0" algn="just">
              <a:buNone/>
            </a:pPr>
            <a:r>
              <a:rPr lang="lt-LT" sz="2000" dirty="0">
                <a:solidFill>
                  <a:schemeClr val="bg1"/>
                </a:solidFill>
                <a:effectLst/>
                <a:latin typeface="Times New Roman" panose="02020603050405020304" pitchFamily="18" charset="0"/>
                <a:ea typeface="Times New Roman" panose="02020603050405020304" pitchFamily="18" charset="0"/>
              </a:rPr>
              <a:t>30.1.1. </a:t>
            </a:r>
            <a:r>
              <a:rPr lang="lt-LT" sz="2000" b="1" dirty="0">
                <a:solidFill>
                  <a:schemeClr val="bg1"/>
                </a:solidFill>
                <a:effectLst/>
                <a:latin typeface="Times New Roman" panose="02020603050405020304" pitchFamily="18" charset="0"/>
                <a:ea typeface="Times New Roman" panose="02020603050405020304" pitchFamily="18" charset="0"/>
              </a:rPr>
              <a:t>Duomenų vizualizavimas</a:t>
            </a:r>
            <a:r>
              <a:rPr lang="lt-LT" sz="2000" dirty="0">
                <a:solidFill>
                  <a:schemeClr val="bg1"/>
                </a:solidFill>
                <a:effectLst/>
                <a:latin typeface="Times New Roman" panose="02020603050405020304" pitchFamily="18" charset="0"/>
                <a:ea typeface="Times New Roman" panose="02020603050405020304" pitchFamily="18" charset="0"/>
              </a:rPr>
              <a:t>. Įvairiose atvirųjų duomenų </a:t>
            </a:r>
            <a:r>
              <a:rPr lang="lt-LT" sz="2000" dirty="0" err="1">
                <a:solidFill>
                  <a:schemeClr val="bg1"/>
                </a:solidFill>
                <a:effectLst/>
                <a:latin typeface="Times New Roman" panose="02020603050405020304" pitchFamily="18" charset="0"/>
                <a:ea typeface="Times New Roman" panose="02020603050405020304" pitchFamily="18" charset="0"/>
              </a:rPr>
              <a:t>kaupyklose</a:t>
            </a:r>
            <a:r>
              <a:rPr lang="lt-LT" sz="2000" dirty="0">
                <a:solidFill>
                  <a:schemeClr val="bg1"/>
                </a:solidFill>
                <a:effectLst/>
                <a:latin typeface="Times New Roman" panose="02020603050405020304" pitchFamily="18" charset="0"/>
                <a:ea typeface="Times New Roman" panose="02020603050405020304" pitchFamily="18" charset="0"/>
              </a:rPr>
              <a:t> (pavyzdžiui, Lietuvos atvirųjų duomenų portale https://</a:t>
            </a:r>
            <a:r>
              <a:rPr lang="lt-LT" sz="2000" dirty="0" err="1">
                <a:solidFill>
                  <a:schemeClr val="bg1"/>
                </a:solidFill>
                <a:effectLst/>
                <a:latin typeface="Times New Roman" panose="02020603050405020304" pitchFamily="18" charset="0"/>
                <a:ea typeface="Times New Roman" panose="02020603050405020304" pitchFamily="18" charset="0"/>
              </a:rPr>
              <a:t>data.gov.lt</a:t>
            </a:r>
            <a:r>
              <a:rPr lang="lt-LT" sz="2000" dirty="0">
                <a:solidFill>
                  <a:schemeClr val="bg1"/>
                </a:solidFill>
                <a:effectLst/>
                <a:latin typeface="Times New Roman" panose="02020603050405020304" pitchFamily="18" charset="0"/>
                <a:ea typeface="Times New Roman" panose="02020603050405020304" pitchFamily="18" charset="0"/>
              </a:rPr>
              <a:t>, https://</a:t>
            </a:r>
            <a:r>
              <a:rPr lang="lt-LT" sz="2000" dirty="0" err="1">
                <a:solidFill>
                  <a:schemeClr val="bg1"/>
                </a:solidFill>
                <a:effectLst/>
                <a:latin typeface="Times New Roman" panose="02020603050405020304" pitchFamily="18" charset="0"/>
                <a:ea typeface="Times New Roman" panose="02020603050405020304" pitchFamily="18" charset="0"/>
              </a:rPr>
              <a:t>data.europa.eu</a:t>
            </a:r>
            <a:r>
              <a:rPr lang="lt-LT" sz="2000" dirty="0">
                <a:solidFill>
                  <a:schemeClr val="bg1"/>
                </a:solidFill>
                <a:effectLst/>
                <a:latin typeface="Times New Roman" panose="02020603050405020304" pitchFamily="18" charset="0"/>
                <a:ea typeface="Times New Roman" panose="02020603050405020304" pitchFamily="18" charset="0"/>
              </a:rPr>
              <a:t>/</a:t>
            </a:r>
            <a:r>
              <a:rPr lang="lt-LT" sz="2000" dirty="0" err="1">
                <a:solidFill>
                  <a:schemeClr val="bg1"/>
                </a:solidFill>
                <a:effectLst/>
                <a:latin typeface="Times New Roman" panose="02020603050405020304" pitchFamily="18" charset="0"/>
                <a:ea typeface="Times New Roman" panose="02020603050405020304" pitchFamily="18" charset="0"/>
              </a:rPr>
              <a:t>lt</a:t>
            </a:r>
            <a:r>
              <a:rPr lang="lt-LT" sz="2000" dirty="0">
                <a:solidFill>
                  <a:schemeClr val="bg1"/>
                </a:solidFill>
                <a:effectLst/>
                <a:latin typeface="Times New Roman" panose="02020603050405020304" pitchFamily="18" charset="0"/>
                <a:ea typeface="Times New Roman" panose="02020603050405020304" pitchFamily="18" charset="0"/>
              </a:rPr>
              <a:t>) sukauptų bei specialiomis duomenų </a:t>
            </a:r>
            <a:r>
              <a:rPr lang="lt-LT" sz="2000" dirty="0" err="1">
                <a:solidFill>
                  <a:schemeClr val="bg1"/>
                </a:solidFill>
                <a:effectLst/>
                <a:latin typeface="Times New Roman" panose="02020603050405020304" pitchFamily="18" charset="0"/>
                <a:ea typeface="Times New Roman" panose="02020603050405020304" pitchFamily="18" charset="0"/>
              </a:rPr>
              <a:t>tyrybos</a:t>
            </a:r>
            <a:r>
              <a:rPr lang="lt-LT" sz="2000" dirty="0">
                <a:solidFill>
                  <a:schemeClr val="bg1"/>
                </a:solidFill>
                <a:effectLst/>
                <a:latin typeface="Times New Roman" panose="02020603050405020304" pitchFamily="18" charset="0"/>
                <a:ea typeface="Times New Roman" panose="02020603050405020304" pitchFamily="18" charset="0"/>
              </a:rPr>
              <a:t> programomis apdorotų duomenų (pavyzdžiui, skaičiuokle, duomenų bazių valdymo sistema ir pan.) vizualizavimas ir pateikimas įvairiomis formomis (lentelėmis, diagramomis, grafikais, žemėlapiais, </a:t>
            </a:r>
            <a:r>
              <a:rPr lang="lt-LT" sz="2000" dirty="0" err="1">
                <a:solidFill>
                  <a:schemeClr val="bg1"/>
                </a:solidFill>
                <a:effectLst/>
                <a:latin typeface="Times New Roman" panose="02020603050405020304" pitchFamily="18" charset="0"/>
                <a:ea typeface="Times New Roman" panose="02020603050405020304" pitchFamily="18" charset="0"/>
              </a:rPr>
              <a:t>infografikais</a:t>
            </a:r>
            <a:r>
              <a:rPr lang="lt-LT" sz="2000" dirty="0">
                <a:solidFill>
                  <a:schemeClr val="bg1"/>
                </a:solidFill>
                <a:effectLst/>
                <a:latin typeface="Times New Roman" panose="02020603050405020304" pitchFamily="18" charset="0"/>
                <a:ea typeface="Times New Roman" panose="02020603050405020304" pitchFamily="18" charset="0"/>
              </a:rPr>
              <a:t>) ir įvairiais kompiuterinės grafikos formatais, tinkamais panaudoti kitose skaitmeninio turinio kūrimo programose.</a:t>
            </a:r>
            <a:endParaRPr lang="en-LT"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2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1E7F9F6B-AE16-545B-2188-1A0BEEBC2D66}"/>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3928D18D-67F3-B34C-BD54-3EBF4F1AB998}"/>
              </a:ext>
            </a:extLst>
          </p:cNvPr>
          <p:cNvSpPr txBox="1">
            <a:spLocks noGrp="1"/>
          </p:cNvSpPr>
          <p:nvPr>
            <p:ph type="title"/>
          </p:nvPr>
        </p:nvSpPr>
        <p:spPr>
          <a:xfrm>
            <a:off x="776689" y="197254"/>
            <a:ext cx="11430000" cy="1524000"/>
          </a:xfrm>
          <a:prstGeom prst="rect">
            <a:avLst/>
          </a:prstGeom>
          <a:noFill/>
          <a:ln>
            <a:noFill/>
          </a:ln>
        </p:spPr>
        <p:txBody>
          <a:bodyPr spcFirstLastPara="1" wrap="square" lIns="91425" tIns="45700" rIns="91425" bIns="45700" anchor="ctr" anchorCtr="0">
            <a:normAutofit fontScale="90000"/>
          </a:bodyPr>
          <a:lstStyle/>
          <a:p>
            <a:pPr>
              <a:buSzPts val="4400"/>
            </a:pPr>
            <a:r>
              <a:rPr lang="lt-LT" dirty="0"/>
              <a:t>Diagnostinės užduotys: 2 tema</a:t>
            </a:r>
            <a:br>
              <a:rPr lang="lt-LT" dirty="0"/>
            </a:br>
            <a:r>
              <a:rPr lang="lt-LT" sz="3600" dirty="0">
                <a:solidFill>
                  <a:schemeClr val="accent6">
                    <a:lumMod val="40000"/>
                    <a:lumOff val="60000"/>
                  </a:schemeClr>
                </a:solidFill>
              </a:rPr>
              <a:t>Vektorinė grafika, palyginimas su taškine grafika (III klasė).</a:t>
            </a:r>
            <a:br>
              <a:rPr lang="lt-LT" sz="3600" dirty="0"/>
            </a:br>
            <a:endParaRPr sz="3600" dirty="0"/>
          </a:p>
        </p:txBody>
      </p:sp>
      <p:sp>
        <p:nvSpPr>
          <p:cNvPr id="133" name="Google Shape;133;p7">
            <a:extLst>
              <a:ext uri="{FF2B5EF4-FFF2-40B4-BE49-F238E27FC236}">
                <a16:creationId xmlns:a16="http://schemas.microsoft.com/office/drawing/2014/main" id="{908CEA96-9B26-9649-0197-C0D18D475AE9}"/>
              </a:ext>
            </a:extLst>
          </p:cNvPr>
          <p:cNvSpPr txBox="1">
            <a:spLocks noGrp="1"/>
          </p:cNvSpPr>
          <p:nvPr>
            <p:ph type="body" idx="1"/>
          </p:nvPr>
        </p:nvSpPr>
        <p:spPr>
          <a:xfrm>
            <a:off x="762000" y="1721255"/>
            <a:ext cx="10668000" cy="5136746"/>
          </a:xfrm>
          <a:prstGeom prst="rect">
            <a:avLst/>
          </a:prstGeom>
          <a:noFill/>
          <a:ln>
            <a:noFill/>
          </a:ln>
        </p:spPr>
        <p:txBody>
          <a:bodyPr spcFirstLastPara="1" wrap="square" lIns="91425" tIns="45700" rIns="91425" bIns="45700" anchor="t" anchorCtr="0">
            <a:normAutofit/>
          </a:bodyPr>
          <a:lstStyle/>
          <a:p>
            <a:pPr indent="0" algn="just">
              <a:buNone/>
            </a:pPr>
            <a:r>
              <a:rPr lang="lt-LT" sz="2000" dirty="0">
                <a:solidFill>
                  <a:schemeClr val="bg1"/>
                </a:solidFill>
                <a:effectLst/>
                <a:latin typeface="Times New Roman" panose="02020603050405020304" pitchFamily="18" charset="0"/>
                <a:ea typeface="Times New Roman" panose="02020603050405020304" pitchFamily="18" charset="0"/>
              </a:rPr>
              <a:t>30.1.2. </a:t>
            </a:r>
            <a:r>
              <a:rPr lang="lt-LT" sz="2000" b="1" dirty="0">
                <a:solidFill>
                  <a:schemeClr val="bg1"/>
                </a:solidFill>
                <a:effectLst/>
                <a:latin typeface="Times New Roman" panose="02020603050405020304" pitchFamily="18" charset="0"/>
                <a:ea typeface="Times New Roman" panose="02020603050405020304" pitchFamily="18" charset="0"/>
              </a:rPr>
              <a:t>Vektorinės grafikos ypatumai, vektorinės grafikos failų formatai</a:t>
            </a:r>
            <a:r>
              <a:rPr lang="lt-LT" sz="2000" dirty="0">
                <a:solidFill>
                  <a:schemeClr val="bg1"/>
                </a:solidFill>
                <a:effectLst/>
                <a:latin typeface="Times New Roman" panose="02020603050405020304" pitchFamily="18" charset="0"/>
                <a:ea typeface="Times New Roman" panose="02020603050405020304" pitchFamily="18" charset="0"/>
              </a:rPr>
              <a:t>. Nagrinėjamos programos, skirtos vektorinei grafikai kurti (pavyzdžiui, </a:t>
            </a:r>
            <a:r>
              <a:rPr lang="lt-LT" sz="2000" dirty="0" err="1">
                <a:solidFill>
                  <a:schemeClr val="bg1"/>
                </a:solidFill>
                <a:effectLst/>
                <a:latin typeface="Times New Roman" panose="02020603050405020304" pitchFamily="18" charset="0"/>
                <a:ea typeface="Times New Roman" panose="02020603050405020304" pitchFamily="18" charset="0"/>
              </a:rPr>
              <a:t>Inkscape</a:t>
            </a:r>
            <a:r>
              <a:rPr lang="lt-LT" sz="2000" dirty="0">
                <a:solidFill>
                  <a:schemeClr val="bg1"/>
                </a:solidFill>
                <a:effectLst/>
                <a:latin typeface="Times New Roman" panose="02020603050405020304" pitchFamily="18" charset="0"/>
                <a:ea typeface="Times New Roman" panose="02020603050405020304" pitchFamily="18" charset="0"/>
              </a:rPr>
              <a:t> Vector </a:t>
            </a:r>
            <a:r>
              <a:rPr lang="lt-LT" sz="2000" dirty="0" err="1">
                <a:solidFill>
                  <a:schemeClr val="bg1"/>
                </a:solidFill>
                <a:effectLst/>
                <a:latin typeface="Times New Roman" panose="02020603050405020304" pitchFamily="18" charset="0"/>
                <a:ea typeface="Times New Roman" panose="02020603050405020304" pitchFamily="18" charset="0"/>
              </a:rPr>
              <a:t>Graphics</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Editor</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YouiDraw</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Gravit</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Designer</a:t>
            </a:r>
            <a:r>
              <a:rPr lang="lt-LT" sz="2000" dirty="0">
                <a:solidFill>
                  <a:schemeClr val="bg1"/>
                </a:solidFill>
                <a:effectLst/>
                <a:latin typeface="Times New Roman" panose="02020603050405020304" pitchFamily="18" charset="0"/>
                <a:ea typeface="Times New Roman" panose="02020603050405020304" pitchFamily="18" charset="0"/>
              </a:rPr>
              <a:t>, Adobe </a:t>
            </a:r>
            <a:r>
              <a:rPr lang="lt-LT" sz="2000" dirty="0" err="1">
                <a:solidFill>
                  <a:schemeClr val="bg1"/>
                </a:solidFill>
                <a:effectLst/>
                <a:latin typeface="Times New Roman" panose="02020603050405020304" pitchFamily="18" charset="0"/>
                <a:ea typeface="Times New Roman" panose="02020603050405020304" pitchFamily="18" charset="0"/>
              </a:rPr>
              <a:t>Illustrator</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Draw.io</a:t>
            </a:r>
            <a:r>
              <a:rPr lang="lt-LT" sz="2000" dirty="0">
                <a:solidFill>
                  <a:schemeClr val="bg1"/>
                </a:solidFill>
                <a:effectLst/>
                <a:latin typeface="Times New Roman" panose="02020603050405020304" pitchFamily="18" charset="0"/>
                <a:ea typeface="Times New Roman" panose="02020603050405020304" pitchFamily="18" charset="0"/>
              </a:rPr>
              <a:t> ar kt.). Mokomasi kurti vektorinės grafikos objektus, juos konvertuoti į reikiamą tolesniam tikslui vektorinį ar taškinės grafikos formatą. Konvertavimo į taškinę grafiką atveju primenama taškinės grafikos objektų raiška (angl. </a:t>
            </a:r>
            <a:r>
              <a:rPr lang="lt-LT" sz="2000" dirty="0" err="1">
                <a:solidFill>
                  <a:schemeClr val="bg1"/>
                </a:solidFill>
                <a:effectLst/>
                <a:latin typeface="Times New Roman" panose="02020603050405020304" pitchFamily="18" charset="0"/>
                <a:ea typeface="Times New Roman" panose="02020603050405020304" pitchFamily="18" charset="0"/>
              </a:rPr>
              <a:t>resolution</a:t>
            </a:r>
            <a:r>
              <a:rPr lang="lt-LT" sz="2000" dirty="0">
                <a:solidFill>
                  <a:schemeClr val="bg1"/>
                </a:solidFill>
                <a:effectLst/>
                <a:latin typeface="Times New Roman" panose="02020603050405020304" pitchFamily="18" charset="0"/>
                <a:ea typeface="Times New Roman" panose="02020603050405020304" pitchFamily="18" charset="0"/>
              </a:rPr>
              <a:t>), raiškos reikalavimai taškinės grafikos objektams, priklausomai nuo tų objektų panaudojimo paskirties. Aptariama taškinės grafikos failų fono permatomumo ypatybė ir šios ypatybės panaudojimas leidiniuose.</a:t>
            </a:r>
            <a:endParaRPr lang="en-LT"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517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08397677-368C-5E36-396E-52CCF6D41558}"/>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77A6A83E-7928-384D-9488-3ACEADD77B4E}"/>
              </a:ext>
            </a:extLst>
          </p:cNvPr>
          <p:cNvSpPr txBox="1">
            <a:spLocks noGrp="1"/>
          </p:cNvSpPr>
          <p:nvPr>
            <p:ph type="title"/>
          </p:nvPr>
        </p:nvSpPr>
        <p:spPr>
          <a:xfrm>
            <a:off x="776689" y="197254"/>
            <a:ext cx="11430000" cy="1524000"/>
          </a:xfrm>
          <a:prstGeom prst="rect">
            <a:avLst/>
          </a:prstGeom>
          <a:noFill/>
          <a:ln>
            <a:noFill/>
          </a:ln>
        </p:spPr>
        <p:txBody>
          <a:bodyPr spcFirstLastPara="1" wrap="square" lIns="91425" tIns="45700" rIns="91425" bIns="45700" anchor="ctr" anchorCtr="0">
            <a:normAutofit fontScale="90000"/>
          </a:bodyPr>
          <a:lstStyle/>
          <a:p>
            <a:pPr>
              <a:buSzPts val="4400"/>
            </a:pPr>
            <a:r>
              <a:rPr lang="lt-LT" dirty="0"/>
              <a:t>Diagnostinės užduotys: 3 tema</a:t>
            </a:r>
            <a:br>
              <a:rPr lang="lt-LT" dirty="0"/>
            </a:br>
            <a:r>
              <a:rPr lang="lt-LT" sz="3600" dirty="0">
                <a:solidFill>
                  <a:schemeClr val="accent6">
                    <a:lumMod val="40000"/>
                    <a:lumOff val="60000"/>
                  </a:schemeClr>
                </a:solidFill>
              </a:rPr>
              <a:t>Duomenų struktūrų naudojimas (III klasė).</a:t>
            </a:r>
            <a:br>
              <a:rPr lang="lt-LT" sz="3600" dirty="0">
                <a:solidFill>
                  <a:schemeClr val="accent6"/>
                </a:solidFill>
              </a:rPr>
            </a:br>
            <a:endParaRPr sz="3600" dirty="0">
              <a:solidFill>
                <a:schemeClr val="accent6"/>
              </a:solidFill>
            </a:endParaRPr>
          </a:p>
        </p:txBody>
      </p:sp>
      <p:sp>
        <p:nvSpPr>
          <p:cNvPr id="133" name="Google Shape;133;p7">
            <a:extLst>
              <a:ext uri="{FF2B5EF4-FFF2-40B4-BE49-F238E27FC236}">
                <a16:creationId xmlns:a16="http://schemas.microsoft.com/office/drawing/2014/main" id="{5D0C238F-622A-D17E-1FAC-E680D6159C44}"/>
              </a:ext>
            </a:extLst>
          </p:cNvPr>
          <p:cNvSpPr txBox="1">
            <a:spLocks noGrp="1"/>
          </p:cNvSpPr>
          <p:nvPr>
            <p:ph type="body" idx="1"/>
          </p:nvPr>
        </p:nvSpPr>
        <p:spPr>
          <a:xfrm>
            <a:off x="762000" y="1721255"/>
            <a:ext cx="10668000" cy="5136746"/>
          </a:xfrm>
          <a:prstGeom prst="rect">
            <a:avLst/>
          </a:prstGeom>
          <a:noFill/>
          <a:ln>
            <a:noFill/>
          </a:ln>
        </p:spPr>
        <p:txBody>
          <a:bodyPr spcFirstLastPara="1" wrap="square" lIns="91425" tIns="45700" rIns="91425" bIns="45700" anchor="t" anchorCtr="0">
            <a:normAutofit/>
          </a:bodyPr>
          <a:lstStyle/>
          <a:p>
            <a:pPr indent="0" algn="just">
              <a:buNone/>
            </a:pPr>
            <a:r>
              <a:rPr lang="lt-LT" sz="2000" dirty="0">
                <a:solidFill>
                  <a:schemeClr val="bg1"/>
                </a:solidFill>
                <a:effectLst/>
                <a:latin typeface="Times New Roman" panose="02020603050405020304" pitchFamily="18" charset="0"/>
                <a:ea typeface="Times New Roman" panose="02020603050405020304" pitchFamily="18" charset="0"/>
              </a:rPr>
              <a:t>30.2.1. </a:t>
            </a:r>
            <a:r>
              <a:rPr lang="lt-LT" sz="2000" b="1" dirty="0">
                <a:solidFill>
                  <a:schemeClr val="bg1"/>
                </a:solidFill>
                <a:effectLst/>
                <a:latin typeface="Times New Roman" panose="02020603050405020304" pitchFamily="18" charset="0"/>
                <a:ea typeface="Times New Roman" panose="02020603050405020304" pitchFamily="18" charset="0"/>
              </a:rPr>
              <a:t>Duomenų struktūrų naudojimas. </a:t>
            </a:r>
            <a:r>
              <a:rPr lang="lt-LT" sz="2000" dirty="0">
                <a:solidFill>
                  <a:schemeClr val="bg1"/>
                </a:solidFill>
                <a:effectLst/>
                <a:latin typeface="Times New Roman" panose="02020603050405020304" pitchFamily="18" charset="0"/>
                <a:ea typeface="Times New Roman" panose="02020603050405020304" pitchFamily="18" charset="0"/>
              </a:rPr>
              <a:t>Apibrėžiama duomenų tipo sąvoka. Mokomasi naudotis vienmačiu masyvu (sąrašu), tekstine eilute. Mokomasi rasti simbolių eilutės ilgį, priskirti, palyginti, sujungti simbolių eilutes. Kuriamos programos nesudėtingiems skaičiavimams, taikomosioms užduotims spręsti. Taikomi įvairūs duomenų tipai, akcentuojamas tekstinių eilučių ir masyvų naudojimas.</a:t>
            </a:r>
            <a:endParaRPr lang="en-LT"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941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BF9CCF11-AE4E-4C95-C211-A7068359ED8F}"/>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B8D946B1-24CC-2996-3217-4FB8BF5CDCE9}"/>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4 tema</a:t>
            </a:r>
            <a:br>
              <a:rPr lang="lt-LT" dirty="0"/>
            </a:br>
            <a:r>
              <a:rPr lang="lt-LT" sz="3600" dirty="0">
                <a:solidFill>
                  <a:schemeClr val="accent6">
                    <a:lumMod val="40000"/>
                    <a:lumOff val="60000"/>
                  </a:schemeClr>
                </a:solidFill>
              </a:rPr>
              <a:t>Darbas su tekstinių duomenų srautais (III klasė)</a:t>
            </a:r>
            <a:endParaRPr sz="36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D1CE8643-43C0-2A45-B456-BA80C9AB6EB6}"/>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indent="0" algn="just">
              <a:buNone/>
            </a:pPr>
            <a:r>
              <a:rPr lang="lt-LT" sz="2000" dirty="0">
                <a:solidFill>
                  <a:schemeClr val="bg1"/>
                </a:solidFill>
                <a:effectLst/>
                <a:latin typeface="Times New Roman" panose="02020603050405020304" pitchFamily="18" charset="0"/>
                <a:ea typeface="Times New Roman" panose="02020603050405020304" pitchFamily="18" charset="0"/>
              </a:rPr>
              <a:t>30.2.2. </a:t>
            </a:r>
            <a:r>
              <a:rPr lang="lt-LT" sz="2000" b="1" dirty="0">
                <a:solidFill>
                  <a:schemeClr val="bg1"/>
                </a:solidFill>
                <a:effectLst/>
                <a:latin typeface="Times New Roman" panose="02020603050405020304" pitchFamily="18" charset="0"/>
                <a:ea typeface="Times New Roman" panose="02020603050405020304" pitchFamily="18" charset="0"/>
              </a:rPr>
              <a:t>Darbas su tekstinių duomenų srautais. </a:t>
            </a:r>
            <a:r>
              <a:rPr lang="lt-LT" sz="2000" dirty="0">
                <a:solidFill>
                  <a:schemeClr val="bg1"/>
                </a:solidFill>
                <a:effectLst/>
                <a:latin typeface="Times New Roman" panose="02020603050405020304" pitchFamily="18" charset="0"/>
                <a:ea typeface="Times New Roman" panose="02020603050405020304" pitchFamily="18" charset="0"/>
              </a:rPr>
              <a:t>Mokomasi skaityti iš tekstinių failų (.</a:t>
            </a:r>
            <a:r>
              <a:rPr lang="lt-LT" sz="2000" dirty="0" err="1">
                <a:solidFill>
                  <a:schemeClr val="bg1"/>
                </a:solidFill>
                <a:effectLst/>
                <a:latin typeface="Times New Roman" panose="02020603050405020304" pitchFamily="18" charset="0"/>
                <a:ea typeface="Times New Roman" panose="02020603050405020304" pitchFamily="18" charset="0"/>
              </a:rPr>
              <a:t>txt</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csv</a:t>
            </a:r>
            <a:r>
              <a:rPr lang="lt-LT" sz="2000" dirty="0">
                <a:solidFill>
                  <a:schemeClr val="bg1"/>
                </a:solidFill>
                <a:effectLst/>
                <a:latin typeface="Times New Roman" panose="02020603050405020304" pitchFamily="18" charset="0"/>
                <a:ea typeface="Times New Roman" panose="02020603050405020304" pitchFamily="18" charset="0"/>
              </a:rPr>
              <a:t> ir kt.) ir rašyti rezultatus į failus, papildyti rezultatų failus. Mokomasi skaityti duomenis iš išorinių įrenginių (pavyzdžiui, </a:t>
            </a:r>
            <a:r>
              <a:rPr lang="lt-LT" sz="2000" dirty="0" err="1">
                <a:solidFill>
                  <a:schemeClr val="bg1"/>
                </a:solidFill>
                <a:effectLst/>
                <a:latin typeface="Times New Roman" panose="02020603050405020304" pitchFamily="18" charset="0"/>
                <a:ea typeface="Times New Roman" panose="02020603050405020304" pitchFamily="18" charset="0"/>
              </a:rPr>
              <a:t>Arduino</a:t>
            </a:r>
            <a:r>
              <a:rPr lang="lt-LT" sz="2000" dirty="0">
                <a:solidFill>
                  <a:schemeClr val="bg1"/>
                </a:solidFill>
                <a:effectLst/>
                <a:latin typeface="Times New Roman" panose="02020603050405020304" pitchFamily="18" charset="0"/>
                <a:ea typeface="Times New Roman" panose="02020603050405020304" pitchFamily="18" charset="0"/>
              </a:rPr>
              <a:t> nuoseklaus prievado) analizuojant tekstą ir (ar) taikyti paprogramių bibliotekas.</a:t>
            </a:r>
            <a:endParaRPr lang="en-LT"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3867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66329DF2-CDD1-D86E-49DF-E57B4DDA25CD}"/>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5899952D-4C2D-2D8C-C3A2-2066C7D95D87}"/>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5 tema</a:t>
            </a:r>
            <a:br>
              <a:rPr lang="lt-LT" dirty="0"/>
            </a:br>
            <a:r>
              <a:rPr lang="lt-LT" sz="3200" dirty="0">
                <a:solidFill>
                  <a:schemeClr val="accent6">
                    <a:lumMod val="40000"/>
                    <a:lumOff val="60000"/>
                  </a:schemeClr>
                </a:solidFill>
              </a:rPr>
              <a:t>Algoritmai (III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593F667E-D1B4-BA72-CEDD-C59CF64B710F}"/>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marL="0" indent="0">
              <a:buSzPct val="100000"/>
              <a:buNone/>
            </a:pPr>
            <a:r>
              <a:rPr lang="lt-LT" sz="2000" dirty="0">
                <a:solidFill>
                  <a:schemeClr val="bg1"/>
                </a:solidFill>
                <a:effectLst/>
                <a:latin typeface="Times New Roman" panose="02020603050405020304" pitchFamily="18" charset="0"/>
                <a:ea typeface="Times New Roman" panose="02020603050405020304" pitchFamily="18" charset="0"/>
              </a:rPr>
              <a:t>30.2.4. </a:t>
            </a:r>
            <a:r>
              <a:rPr lang="lt-LT" sz="2000" b="1" dirty="0">
                <a:solidFill>
                  <a:schemeClr val="bg1"/>
                </a:solidFill>
                <a:effectLst/>
                <a:latin typeface="Times New Roman" panose="02020603050405020304" pitchFamily="18" charset="0"/>
                <a:ea typeface="Times New Roman" panose="02020603050405020304" pitchFamily="18" charset="0"/>
              </a:rPr>
              <a:t>Algoritmai</a:t>
            </a:r>
            <a:r>
              <a:rPr lang="lt-LT" sz="2000" dirty="0">
                <a:solidFill>
                  <a:schemeClr val="bg1"/>
                </a:solidFill>
                <a:effectLst/>
                <a:latin typeface="Times New Roman" panose="02020603050405020304" pitchFamily="18" charset="0"/>
                <a:ea typeface="Times New Roman" panose="02020603050405020304" pitchFamily="18" charset="0"/>
              </a:rPr>
              <a:t>. Prisimenami sumos, sandaugos, kiekio, vidurkio skaičiavimo, mažiausios (didžiausios) reikšmės radimo, tiesinės paieškos algoritmai. Mokomasi rikiavimo, reikšmės paieškos nerikiuotame ir rikiuotame masyve, reikšmių šalinimo iš masyvo, masyvo papildymo naujomis reikšmėmis algoritmų.</a:t>
            </a:r>
            <a:endParaRPr lang="en-LT"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691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3754D785-56F9-0AA9-0D2D-5F80A16A44DB}"/>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4BCCDFD2-7D2C-EA58-85EF-4EAE8F310A0B}"/>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6 tema</a:t>
            </a:r>
            <a:br>
              <a:rPr lang="lt-LT" dirty="0"/>
            </a:br>
            <a:r>
              <a:rPr lang="lt-LT" sz="3200" dirty="0">
                <a:solidFill>
                  <a:schemeClr val="accent6">
                    <a:lumMod val="40000"/>
                    <a:lumOff val="60000"/>
                  </a:schemeClr>
                </a:solidFill>
              </a:rPr>
              <a:t>Paprogramės (III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F9FB3032-B84F-ED39-6BAE-AA7487C81C22}"/>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marL="0" indent="0">
              <a:buSzPct val="100000"/>
              <a:buNone/>
            </a:pPr>
            <a:r>
              <a:rPr lang="lt-LT" sz="2000" dirty="0">
                <a:effectLst/>
                <a:latin typeface="Times New Roman" panose="02020603050405020304" pitchFamily="18" charset="0"/>
                <a:ea typeface="Times New Roman" panose="02020603050405020304" pitchFamily="18" charset="0"/>
              </a:rPr>
              <a:t>30.2.5. </a:t>
            </a:r>
            <a:r>
              <a:rPr lang="lt-LT" sz="2000" b="1" dirty="0">
                <a:effectLst/>
                <a:latin typeface="Times New Roman" panose="02020603050405020304" pitchFamily="18" charset="0"/>
                <a:ea typeface="Times New Roman" panose="02020603050405020304" pitchFamily="18" charset="0"/>
              </a:rPr>
              <a:t>Paprogramės</a:t>
            </a:r>
            <a:r>
              <a:rPr lang="lt-LT" sz="2000" dirty="0">
                <a:effectLst/>
                <a:latin typeface="Times New Roman" panose="02020603050405020304" pitchFamily="18" charset="0"/>
                <a:ea typeface="Times New Roman" panose="02020603050405020304" pitchFamily="18" charset="0"/>
              </a:rPr>
              <a:t>. Prisimenama paprogramės, faktinių ir formalių parametrų sąvokos, kaip rašomos paprogramės, kurios grąžina vieną reikšmę per funkcijos vardą, rašomi kreipiniai į jas. Mokomasi rašyti paprogrames, kai parametrais perduodamos reikšmės ir kai parametrais perduodami kintamųjų adresai, tinkamai užrašyti kreipinius į jas.</a:t>
            </a:r>
            <a:endParaRPr lang="en-LT"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1676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26BFB60D-CB58-72A1-AC57-DE271C56F39D}"/>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A717DC5B-65B9-8341-B338-981E034E2E27}"/>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7 tema</a:t>
            </a:r>
            <a:br>
              <a:rPr lang="lt-LT" dirty="0"/>
            </a:br>
            <a:r>
              <a:rPr lang="lt-LT" sz="3200" dirty="0">
                <a:solidFill>
                  <a:schemeClr val="accent6">
                    <a:lumMod val="40000"/>
                    <a:lumOff val="60000"/>
                  </a:schemeClr>
                </a:solidFill>
              </a:rPr>
              <a:t>Didelių duomenų tyrinėjimas (III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B0450FE1-8FDD-7906-AC42-20B479AF6DD2}"/>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marL="0" indent="0">
              <a:buSzPct val="100000"/>
              <a:buNone/>
            </a:pPr>
            <a:r>
              <a:rPr lang="lt-LT" sz="2000" dirty="0">
                <a:solidFill>
                  <a:schemeClr val="bg1"/>
                </a:solidFill>
                <a:effectLst/>
                <a:latin typeface="Times New Roman" panose="02020603050405020304" pitchFamily="18" charset="0"/>
                <a:ea typeface="Times New Roman" panose="02020603050405020304" pitchFamily="18" charset="0"/>
              </a:rPr>
              <a:t>30.3.2. </a:t>
            </a:r>
            <a:r>
              <a:rPr lang="lt-LT" sz="2000" b="1" dirty="0">
                <a:solidFill>
                  <a:schemeClr val="bg1"/>
                </a:solidFill>
                <a:effectLst/>
                <a:latin typeface="Times New Roman" panose="02020603050405020304" pitchFamily="18" charset="0"/>
                <a:ea typeface="Times New Roman" panose="02020603050405020304" pitchFamily="18" charset="0"/>
              </a:rPr>
              <a:t>Didelių duomenų tyrinėjimas</a:t>
            </a:r>
            <a:r>
              <a:rPr lang="lt-LT" sz="2000" dirty="0">
                <a:solidFill>
                  <a:schemeClr val="bg1"/>
                </a:solidFill>
                <a:effectLst/>
                <a:latin typeface="Times New Roman" panose="02020603050405020304" pitchFamily="18" charset="0"/>
                <a:ea typeface="Times New Roman" panose="02020603050405020304" pitchFamily="18" charset="0"/>
              </a:rPr>
              <a:t>. Supažindinama su įvairių šaltinių duomenų sujungimu, įkėlimu į duomenų bazę, apdorojimu ir rezultatų išvedimu. Sprendžiamos skirtingo žymėjimo, duomenų matavimo vienetų suderinamumo problemos. Paaiškinami pagrindiniai užklausų, duomenų atrinkimo principai. Duomenys apdorojami skaičiuokle naudojant kai kurias statistines, matematines, logines, datos ir laiko, peržvalgų ir nuorodų funkcijas (pavyzdžiui, apvalinimo, apvalinimo iki mažesniojo, apvalinimo iki didesniojo, netuščių langelių skaičiavimo, sąlyginio sumavimo, sąlyginio langelių skaičiavimo, sąlyginio vidurkio, </a:t>
            </a:r>
            <a:r>
              <a:rPr lang="lt-LT" sz="2000" dirty="0" err="1">
                <a:solidFill>
                  <a:schemeClr val="bg1"/>
                </a:solidFill>
                <a:effectLst/>
                <a:latin typeface="Times New Roman" panose="02020603050405020304" pitchFamily="18" charset="0"/>
                <a:ea typeface="Times New Roman" panose="02020603050405020304" pitchFamily="18" charset="0"/>
              </a:rPr>
              <a:t>variantinės</a:t>
            </a:r>
            <a:r>
              <a:rPr lang="lt-LT" sz="2000" dirty="0">
                <a:solidFill>
                  <a:schemeClr val="bg1"/>
                </a:solidFill>
                <a:effectLst/>
                <a:latin typeface="Times New Roman" panose="02020603050405020304" pitchFamily="18" charset="0"/>
                <a:ea typeface="Times New Roman" panose="02020603050405020304" pitchFamily="18" charset="0"/>
              </a:rPr>
              <a:t> sąlygos, loginio IR, loginio ARBA, </a:t>
            </a:r>
            <a:r>
              <a:rPr lang="lt-LT" sz="2000" dirty="0" err="1">
                <a:solidFill>
                  <a:schemeClr val="bg1"/>
                </a:solidFill>
                <a:effectLst/>
                <a:latin typeface="Times New Roman" panose="02020603050405020304" pitchFamily="18" charset="0"/>
                <a:ea typeface="Times New Roman" panose="02020603050405020304" pitchFamily="18" charset="0"/>
              </a:rPr>
              <a:t>variantinės</a:t>
            </a:r>
            <a:r>
              <a:rPr lang="lt-LT" sz="2000" dirty="0">
                <a:solidFill>
                  <a:schemeClr val="bg1"/>
                </a:solidFill>
                <a:effectLst/>
                <a:latin typeface="Times New Roman" panose="02020603050405020304" pitchFamily="18" charset="0"/>
                <a:ea typeface="Times New Roman" panose="02020603050405020304" pitchFamily="18" charset="0"/>
              </a:rPr>
              <a:t> sąlygos sumavimo, </a:t>
            </a:r>
            <a:r>
              <a:rPr lang="lt-LT" sz="2000" dirty="0" err="1">
                <a:solidFill>
                  <a:schemeClr val="bg1"/>
                </a:solidFill>
                <a:effectLst/>
                <a:latin typeface="Times New Roman" panose="02020603050405020304" pitchFamily="18" charset="0"/>
                <a:ea typeface="Times New Roman" panose="02020603050405020304" pitchFamily="18" charset="0"/>
              </a:rPr>
              <a:t>variantinės</a:t>
            </a:r>
            <a:r>
              <a:rPr lang="lt-LT" sz="2000" dirty="0">
                <a:solidFill>
                  <a:schemeClr val="bg1"/>
                </a:solidFill>
                <a:effectLst/>
                <a:latin typeface="Times New Roman" panose="02020603050405020304" pitchFamily="18" charset="0"/>
                <a:ea typeface="Times New Roman" panose="02020603050405020304" pitchFamily="18" charset="0"/>
              </a:rPr>
              <a:t> sąlygos vidurkio </a:t>
            </a:r>
            <a:r>
              <a:rPr lang="lt-LT" sz="2000" dirty="0" err="1">
                <a:solidFill>
                  <a:schemeClr val="bg1"/>
                </a:solidFill>
                <a:effectLst/>
                <a:latin typeface="Times New Roman" panose="02020603050405020304" pitchFamily="18" charset="0"/>
                <a:ea typeface="Times New Roman" panose="02020603050405020304" pitchFamily="18" charset="0"/>
              </a:rPr>
              <a:t>variantinės</a:t>
            </a:r>
            <a:r>
              <a:rPr lang="lt-LT" sz="2000" dirty="0">
                <a:solidFill>
                  <a:schemeClr val="bg1"/>
                </a:solidFill>
                <a:effectLst/>
                <a:latin typeface="Times New Roman" panose="02020603050405020304" pitchFamily="18" charset="0"/>
                <a:ea typeface="Times New Roman" panose="02020603050405020304" pitchFamily="18" charset="0"/>
              </a:rPr>
              <a:t> sąlygos langelių skaičiavimo, </a:t>
            </a:r>
            <a:r>
              <a:rPr lang="lt-LT" sz="2000" dirty="0" err="1">
                <a:solidFill>
                  <a:schemeClr val="bg1"/>
                </a:solidFill>
                <a:effectLst/>
                <a:latin typeface="Times New Roman" panose="02020603050405020304" pitchFamily="18" charset="0"/>
                <a:ea typeface="Times New Roman" panose="02020603050405020304" pitchFamily="18" charset="0"/>
              </a:rPr>
              <a:t>variantinės</a:t>
            </a:r>
            <a:r>
              <a:rPr lang="lt-LT" sz="2000" dirty="0">
                <a:solidFill>
                  <a:schemeClr val="bg1"/>
                </a:solidFill>
                <a:effectLst/>
                <a:latin typeface="Times New Roman" panose="02020603050405020304" pitchFamily="18" charset="0"/>
                <a:ea typeface="Times New Roman" panose="02020603050405020304" pitchFamily="18" charset="0"/>
              </a:rPr>
              <a:t> sąlygos minimumo (maksimumo), datos (metų, mėnesio, dienos, šiandienos), vertikaliosios paieškos), sujungimo operatorių &amp;. Duomenims apdoroti galima naudoti ir kitas programas, kuriomis galima pasiekti tą patį rezultatą (pavyzdžiui, </a:t>
            </a:r>
            <a:r>
              <a:rPr lang="lt-LT" sz="2000" dirty="0" err="1">
                <a:solidFill>
                  <a:schemeClr val="bg1"/>
                </a:solidFill>
                <a:effectLst/>
                <a:latin typeface="Times New Roman" panose="02020603050405020304" pitchFamily="18" charset="0"/>
                <a:ea typeface="Times New Roman" panose="02020603050405020304" pitchFamily="18" charset="0"/>
              </a:rPr>
              <a:t>Orange</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Knime</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LibreOffice</a:t>
            </a:r>
            <a:r>
              <a:rPr lang="lt-LT" sz="2000" dirty="0">
                <a:solidFill>
                  <a:schemeClr val="bg1"/>
                </a:solidFill>
                <a:effectLst/>
                <a:latin typeface="Times New Roman" panose="02020603050405020304" pitchFamily="18" charset="0"/>
                <a:ea typeface="Times New Roman" panose="02020603050405020304" pitchFamily="18" charset="0"/>
              </a:rPr>
              <a:t> Base, MySQL, </a:t>
            </a:r>
            <a:r>
              <a:rPr lang="lt-LT" sz="2000" dirty="0" err="1">
                <a:solidFill>
                  <a:schemeClr val="bg1"/>
                </a:solidFill>
                <a:effectLst/>
                <a:latin typeface="Times New Roman" panose="02020603050405020304" pitchFamily="18" charset="0"/>
                <a:ea typeface="Times New Roman" panose="02020603050405020304" pitchFamily="18" charset="0"/>
              </a:rPr>
              <a:t>SQLite</a:t>
            </a:r>
            <a:r>
              <a:rPr lang="lt-LT" sz="2000" dirty="0">
                <a:solidFill>
                  <a:schemeClr val="bg1"/>
                </a:solidFill>
                <a:effectLst/>
                <a:latin typeface="Times New Roman" panose="02020603050405020304" pitchFamily="18" charset="0"/>
                <a:ea typeface="Times New Roman" panose="02020603050405020304" pitchFamily="18" charset="0"/>
              </a:rPr>
              <a:t>) ir (ar) programavimo kalbas (pavyzdžiui, </a:t>
            </a:r>
            <a:r>
              <a:rPr lang="lt-LT" sz="2000" dirty="0" err="1">
                <a:solidFill>
                  <a:schemeClr val="bg1"/>
                </a:solidFill>
                <a:effectLst/>
                <a:latin typeface="Times New Roman" panose="02020603050405020304" pitchFamily="18" charset="0"/>
                <a:ea typeface="Times New Roman" panose="02020603050405020304" pitchFamily="18" charset="0"/>
              </a:rPr>
              <a:t>Python</a:t>
            </a:r>
            <a:r>
              <a:rPr lang="lt-LT" sz="2000" dirty="0">
                <a:solidFill>
                  <a:schemeClr val="bg1"/>
                </a:solidFill>
                <a:effectLst/>
                <a:latin typeface="Times New Roman" panose="02020603050405020304" pitchFamily="18" charset="0"/>
                <a:ea typeface="Times New Roman" panose="02020603050405020304" pitchFamily="18" charset="0"/>
              </a:rPr>
              <a:t>, JavaScript, PHP).</a:t>
            </a:r>
            <a:endParaRPr lang="lt-LT" sz="2000" dirty="0">
              <a:solidFill>
                <a:schemeClr val="bg1"/>
              </a:solidFill>
            </a:endParaRPr>
          </a:p>
        </p:txBody>
      </p:sp>
    </p:spTree>
    <p:extLst>
      <p:ext uri="{BB962C8B-B14F-4D97-AF65-F5344CB8AC3E}">
        <p14:creationId xmlns:p14="http://schemas.microsoft.com/office/powerpoint/2010/main" val="1892868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17C9D793-BE7E-54F3-5F39-35DD07F3F92A}"/>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CF7A0259-0F67-4675-5A6E-7A5312B7843A}"/>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4400"/>
              <a:buFont typeface="Arial"/>
              <a:buNone/>
            </a:pPr>
            <a:r>
              <a:rPr lang="lt-LT" dirty="0"/>
              <a:t>Nuolat iškyla klausimų dėl skaičiuoklių funkcijų – su kuriomis supažindinti mokinius? </a:t>
            </a:r>
            <a:br>
              <a:rPr lang="lt-LT" dirty="0"/>
            </a:b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BC49C2E6-6C36-A271-9D00-6DCBB7D47207}"/>
              </a:ext>
            </a:extLst>
          </p:cNvPr>
          <p:cNvSpPr txBox="1">
            <a:spLocks noGrp="1"/>
          </p:cNvSpPr>
          <p:nvPr>
            <p:ph type="body" idx="1"/>
          </p:nvPr>
        </p:nvSpPr>
        <p:spPr>
          <a:xfrm>
            <a:off x="761999" y="1491343"/>
            <a:ext cx="11334519" cy="5366657"/>
          </a:xfrm>
          <a:prstGeom prst="rect">
            <a:avLst/>
          </a:prstGeom>
          <a:noFill/>
          <a:ln>
            <a:noFill/>
          </a:ln>
        </p:spPr>
        <p:txBody>
          <a:bodyPr spcFirstLastPara="1" wrap="square" lIns="91425" tIns="45700" rIns="91425" bIns="45700" anchor="t" anchorCtr="0">
            <a:normAutofit lnSpcReduction="10000"/>
          </a:bodyPr>
          <a:lstStyle/>
          <a:p>
            <a:pPr>
              <a:lnSpc>
                <a:spcPct val="107000"/>
              </a:lnSpc>
              <a:spcAft>
                <a:spcPts val="800"/>
              </a:spcAft>
            </a:pPr>
            <a:r>
              <a:rPr lang="lt-LT" sz="1800" b="1" dirty="0">
                <a:solidFill>
                  <a:schemeClr val="accent6">
                    <a:lumMod val="40000"/>
                    <a:lumOff val="60000"/>
                  </a:schemeClr>
                </a:solidFill>
                <a:effectLst/>
                <a:latin typeface="Aptos" panose="020B0004020202020204" pitchFamily="34" charset="0"/>
                <a:ea typeface="Aptos" panose="020B0004020202020204" pitchFamily="34" charset="0"/>
                <a:cs typeface="Aptos" panose="020B0004020202020204" pitchFamily="34" charset="0"/>
              </a:rPr>
              <a:t>7–8 kl.</a:t>
            </a:r>
          </a:p>
          <a:p>
            <a:pPr lvl="1">
              <a:lnSpc>
                <a:spcPct val="107000"/>
              </a:lnSpc>
              <a:spcAft>
                <a:spcPts val="800"/>
              </a:spcAft>
            </a:pPr>
            <a:r>
              <a:rPr lang="lt-LT" sz="1800" b="1" dirty="0">
                <a:effectLst/>
                <a:latin typeface="Aptos" panose="020B0004020202020204" pitchFamily="34" charset="0"/>
                <a:ea typeface="Aptos" panose="020B0004020202020204" pitchFamily="34" charset="0"/>
                <a:cs typeface="Aptos" panose="020B0004020202020204" pitchFamily="34" charset="0"/>
              </a:rPr>
              <a:t>+, –, *, /, SUM, AVERAGE, MIN, MAX, MEDIAN, MODE.MULT</a:t>
            </a:r>
          </a:p>
          <a:p>
            <a:pPr>
              <a:lnSpc>
                <a:spcPct val="107000"/>
              </a:lnSpc>
              <a:spcAft>
                <a:spcPts val="800"/>
              </a:spcAft>
            </a:pPr>
            <a:r>
              <a:rPr lang="lt-LT" sz="1800" b="1" dirty="0">
                <a:solidFill>
                  <a:schemeClr val="accent6">
                    <a:lumMod val="40000"/>
                    <a:lumOff val="60000"/>
                  </a:schemeClr>
                </a:solidFill>
                <a:latin typeface="Aptos" panose="020B0004020202020204" pitchFamily="34" charset="0"/>
                <a:ea typeface="Aptos" panose="020B0004020202020204" pitchFamily="34" charset="0"/>
                <a:cs typeface="Aptos" panose="020B0004020202020204" pitchFamily="34" charset="0"/>
              </a:rPr>
              <a:t>9 klasė</a:t>
            </a:r>
          </a:p>
          <a:p>
            <a:pPr lvl="1">
              <a:lnSpc>
                <a:spcPct val="107000"/>
              </a:lnSpc>
              <a:spcAft>
                <a:spcPts val="800"/>
              </a:spcAft>
            </a:pPr>
            <a:r>
              <a:rPr lang="lt-LT" sz="1800" b="1" dirty="0">
                <a:effectLst/>
                <a:latin typeface="Aptos" panose="020B0004020202020204" pitchFamily="34" charset="0"/>
                <a:ea typeface="Aptos" panose="020B0004020202020204" pitchFamily="34" charset="0"/>
                <a:cs typeface="Aptos" panose="020B0004020202020204" pitchFamily="34" charset="0"/>
              </a:rPr>
              <a:t>COUNT, ABS, SQRT, POWER, ^, AND, OR, IF, NOT</a:t>
            </a:r>
            <a:endParaRPr lang="en-LT" sz="1800" b="1" dirty="0">
              <a:effectLs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r>
              <a:rPr lang="en-LT" sz="1800" b="1" dirty="0">
                <a:solidFill>
                  <a:schemeClr val="accent6">
                    <a:lumMod val="40000"/>
                    <a:lumOff val="60000"/>
                  </a:schemeClr>
                </a:solidFill>
                <a:effectLst/>
                <a:latin typeface="Aptos" panose="020B0004020202020204" pitchFamily="34" charset="0"/>
                <a:ea typeface="Aptos" panose="020B0004020202020204" pitchFamily="34" charset="0"/>
                <a:cs typeface="Aptos" panose="020B0004020202020204" pitchFamily="34" charset="0"/>
              </a:rPr>
              <a:t>III gimnazijos klasė</a:t>
            </a:r>
          </a:p>
          <a:p>
            <a:pPr lvl="1">
              <a:lnSpc>
                <a:spcPct val="107000"/>
              </a:lnSpc>
              <a:spcAft>
                <a:spcPts val="800"/>
              </a:spcAft>
            </a:pPr>
            <a:r>
              <a:rPr lang="lt-LT" sz="1800" b="1" dirty="0">
                <a:effectLst/>
                <a:latin typeface="Aptos" panose="020B0004020202020204" pitchFamily="34" charset="0"/>
                <a:ea typeface="Aptos" panose="020B0004020202020204" pitchFamily="34" charset="0"/>
                <a:cs typeface="Aptos" panose="020B0004020202020204" pitchFamily="34" charset="0"/>
              </a:rPr>
              <a:t>ROUND, TRUNC, ROUNDUP, ROUNDDOWN; COUNTA, SUMIF, COUNTIF, AVERAGEIF, IFS, SUMIFS, AVERAGEIFS, COUNTIFS, MINIFS, MAXIFS</a:t>
            </a:r>
            <a:endParaRPr lang="en-LT" sz="1800" b="1" dirty="0">
              <a:effectLst/>
              <a:latin typeface="Aptos" panose="020B0004020202020204" pitchFamily="34" charset="0"/>
              <a:ea typeface="Aptos" panose="020B0004020202020204" pitchFamily="34" charset="0"/>
              <a:cs typeface="Aptos" panose="020B0004020202020204" pitchFamily="34" charset="0"/>
            </a:endParaRPr>
          </a:p>
          <a:p>
            <a:pPr lvl="1">
              <a:lnSpc>
                <a:spcPct val="107000"/>
              </a:lnSpc>
              <a:spcAft>
                <a:spcPts val="800"/>
              </a:spcAft>
            </a:pPr>
            <a:r>
              <a:rPr lang="lt-LT" sz="1800" b="1" dirty="0">
                <a:effectLst/>
                <a:latin typeface="Aptos" panose="020B0004020202020204" pitchFamily="34" charset="0"/>
                <a:ea typeface="Aptos" panose="020B0004020202020204" pitchFamily="34" charset="0"/>
                <a:cs typeface="Aptos" panose="020B0004020202020204" pitchFamily="34" charset="0"/>
              </a:rPr>
              <a:t>TODAY, DATE, DAY, DAYS, MONTH, YEAR</a:t>
            </a:r>
            <a:endParaRPr lang="en-LT" sz="1800" b="1" dirty="0">
              <a:effectLst/>
              <a:latin typeface="Aptos" panose="020B0004020202020204" pitchFamily="34" charset="0"/>
              <a:ea typeface="Aptos" panose="020B0004020202020204" pitchFamily="34" charset="0"/>
              <a:cs typeface="Aptos" panose="020B0004020202020204" pitchFamily="34" charset="0"/>
            </a:endParaRPr>
          </a:p>
          <a:p>
            <a:pPr lvl="1">
              <a:lnSpc>
                <a:spcPct val="107000"/>
              </a:lnSpc>
              <a:spcAft>
                <a:spcPts val="800"/>
              </a:spcAft>
            </a:pPr>
            <a:r>
              <a:rPr lang="lt-LT" sz="1800" b="1" dirty="0">
                <a:effectLst/>
                <a:latin typeface="Aptos" panose="020B0004020202020204" pitchFamily="34" charset="0"/>
                <a:ea typeface="Aptos" panose="020B0004020202020204" pitchFamily="34" charset="0"/>
                <a:cs typeface="Aptos" panose="020B0004020202020204" pitchFamily="34" charset="0"/>
              </a:rPr>
              <a:t>INDEX, MATCH</a:t>
            </a:r>
          </a:p>
          <a:p>
            <a:pPr>
              <a:lnSpc>
                <a:spcPct val="107000"/>
              </a:lnSpc>
              <a:spcAft>
                <a:spcPts val="800"/>
              </a:spcAft>
            </a:pPr>
            <a:r>
              <a:rPr lang="lt-LT" sz="1800" b="1" dirty="0">
                <a:solidFill>
                  <a:schemeClr val="accent6">
                    <a:lumMod val="40000"/>
                    <a:lumOff val="60000"/>
                  </a:schemeClr>
                </a:solidFill>
                <a:latin typeface="Aptos" panose="020B0004020202020204" pitchFamily="34" charset="0"/>
                <a:ea typeface="Aptos" panose="020B0004020202020204" pitchFamily="34" charset="0"/>
                <a:cs typeface="Aptos" panose="020B0004020202020204" pitchFamily="34" charset="0"/>
              </a:rPr>
              <a:t>IV gimnazijos klasė</a:t>
            </a:r>
            <a:endParaRPr lang="en-LT" sz="1800" b="1" dirty="0">
              <a:solidFill>
                <a:schemeClr val="accent6">
                  <a:lumMod val="40000"/>
                  <a:lumOff val="60000"/>
                </a:schemeClr>
              </a:solidFill>
              <a:effectLst/>
              <a:latin typeface="Aptos" panose="020B0004020202020204" pitchFamily="34" charset="0"/>
              <a:ea typeface="Aptos" panose="020B0004020202020204" pitchFamily="34" charset="0"/>
              <a:cs typeface="Aptos" panose="020B0004020202020204" pitchFamily="34" charset="0"/>
            </a:endParaRPr>
          </a:p>
          <a:p>
            <a:pPr lvl="1">
              <a:lnSpc>
                <a:spcPct val="107000"/>
              </a:lnSpc>
              <a:spcAft>
                <a:spcPts val="800"/>
              </a:spcAft>
            </a:pPr>
            <a:r>
              <a:rPr lang="lt-LT" sz="1800" b="1" dirty="0">
                <a:effectLst/>
                <a:latin typeface="Aptos" panose="020B0004020202020204" pitchFamily="34" charset="0"/>
                <a:ea typeface="Aptos" panose="020B0004020202020204" pitchFamily="34" charset="0"/>
                <a:cs typeface="Aptos" panose="020B0004020202020204" pitchFamily="34" charset="0"/>
              </a:rPr>
              <a:t>VLOOKUP; LEFT, RIGHT, MID; LEN, TRIM;</a:t>
            </a:r>
            <a:endParaRPr lang="en-LT" sz="1800" b="1" dirty="0">
              <a:effectLst/>
              <a:latin typeface="Aptos" panose="020B0004020202020204" pitchFamily="34" charset="0"/>
              <a:ea typeface="Aptos" panose="020B0004020202020204" pitchFamily="34" charset="0"/>
              <a:cs typeface="Aptos" panose="020B0004020202020204" pitchFamily="34" charset="0"/>
            </a:endParaRPr>
          </a:p>
          <a:p>
            <a:pPr lvl="1">
              <a:lnSpc>
                <a:spcPct val="107000"/>
              </a:lnSpc>
              <a:spcAft>
                <a:spcPts val="800"/>
              </a:spcAft>
            </a:pPr>
            <a:r>
              <a:rPr lang="lt-LT" sz="1800" b="1" dirty="0">
                <a:effectLst/>
                <a:latin typeface="Aptos" panose="020B0004020202020204" pitchFamily="34" charset="0"/>
                <a:ea typeface="Aptos" panose="020B0004020202020204" pitchFamily="34" charset="0"/>
                <a:cs typeface="Aptos" panose="020B0004020202020204" pitchFamily="34" charset="0"/>
              </a:rPr>
              <a:t>UPPER, LOWER, PROPER; TEXT, VALUE</a:t>
            </a:r>
            <a:endParaRPr lang="lt-LT" sz="2000" dirty="0">
              <a:solidFill>
                <a:schemeClr val="bg1"/>
              </a:solidFill>
            </a:endParaRPr>
          </a:p>
        </p:txBody>
      </p:sp>
      <p:sp>
        <p:nvSpPr>
          <p:cNvPr id="2" name="TextBox 1">
            <a:extLst>
              <a:ext uri="{FF2B5EF4-FFF2-40B4-BE49-F238E27FC236}">
                <a16:creationId xmlns:a16="http://schemas.microsoft.com/office/drawing/2014/main" id="{E628FF21-3D2E-F8C9-B93A-50FBA1E01FF6}"/>
              </a:ext>
            </a:extLst>
          </p:cNvPr>
          <p:cNvSpPr txBox="1"/>
          <p:nvPr/>
        </p:nvSpPr>
        <p:spPr>
          <a:xfrm rot="19586798">
            <a:off x="8155731" y="1528782"/>
            <a:ext cx="4033720" cy="1469505"/>
          </a:xfrm>
          <a:prstGeom prst="rect">
            <a:avLst/>
          </a:prstGeom>
          <a:noFill/>
        </p:spPr>
        <p:txBody>
          <a:bodyPr wrap="square" rtlCol="0">
            <a:spAutoFit/>
          </a:bodyPr>
          <a:lstStyle/>
          <a:p>
            <a:pPr>
              <a:lnSpc>
                <a:spcPct val="107000"/>
              </a:lnSpc>
              <a:spcAft>
                <a:spcPts val="800"/>
              </a:spcAft>
            </a:pPr>
            <a:r>
              <a:rPr lang="lt-LT" sz="2400" b="1" dirty="0">
                <a:solidFill>
                  <a:srgbClr val="0070C0"/>
                </a:solidFill>
                <a:effectLst/>
                <a:highlight>
                  <a:srgbClr val="FFFF00"/>
                </a:highlight>
                <a:latin typeface="Aptos" panose="020B0004020202020204" pitchFamily="34" charset="0"/>
                <a:ea typeface="Aptos" panose="020B0004020202020204" pitchFamily="34" charset="0"/>
                <a:cs typeface="Aptos" panose="020B0004020202020204" pitchFamily="34" charset="0"/>
              </a:rPr>
              <a:t>Reikalavimai PĮ:</a:t>
            </a:r>
          </a:p>
          <a:p>
            <a:pPr marL="342900" indent="-342900">
              <a:lnSpc>
                <a:spcPct val="107000"/>
              </a:lnSpc>
              <a:spcAft>
                <a:spcPts val="800"/>
              </a:spcAft>
              <a:buFont typeface="Arial" panose="020B0604020202020204" pitchFamily="34" charset="0"/>
              <a:buChar char="•"/>
            </a:pPr>
            <a:r>
              <a:rPr lang="lt-LT" sz="2400" b="1" dirty="0">
                <a:solidFill>
                  <a:srgbClr val="0070C0"/>
                </a:solidFill>
                <a:effectLst/>
                <a:highlight>
                  <a:srgbClr val="FFFF00"/>
                </a:highlight>
                <a:latin typeface="Aptos" panose="020B0004020202020204" pitchFamily="34" charset="0"/>
                <a:ea typeface="Aptos" panose="020B0004020202020204" pitchFamily="34" charset="0"/>
                <a:cs typeface="Aptos" panose="020B0004020202020204" pitchFamily="34" charset="0"/>
              </a:rPr>
              <a:t>MS Office nuo 2019 v.</a:t>
            </a:r>
          </a:p>
          <a:p>
            <a:pPr marL="342900" indent="-342900">
              <a:lnSpc>
                <a:spcPct val="107000"/>
              </a:lnSpc>
              <a:spcAft>
                <a:spcPts val="800"/>
              </a:spcAft>
              <a:buFont typeface="Arial" panose="020B0604020202020204" pitchFamily="34" charset="0"/>
              <a:buChar char="•"/>
            </a:pPr>
            <a:r>
              <a:rPr lang="lt-LT" sz="2400" b="1" dirty="0">
                <a:solidFill>
                  <a:srgbClr val="0070C0"/>
                </a:solidFill>
                <a:effectLst/>
                <a:highlight>
                  <a:srgbClr val="FFFF00"/>
                </a:highlight>
                <a:latin typeface="Aptos" panose="020B0004020202020204" pitchFamily="34" charset="0"/>
                <a:ea typeface="Aptos" panose="020B0004020202020204" pitchFamily="34" charset="0"/>
                <a:cs typeface="Aptos" panose="020B0004020202020204" pitchFamily="34" charset="0"/>
              </a:rPr>
              <a:t>MS Office 365</a:t>
            </a:r>
            <a:endParaRPr lang="en-LT" sz="2400" dirty="0">
              <a:solidFill>
                <a:srgbClr val="0070C0"/>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95910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6C11895B-F66E-7064-7B3E-9E18F498F32D}"/>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C037CD7F-9E28-CC36-B666-4C7660DB0F77}"/>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8 tema</a:t>
            </a:r>
            <a:br>
              <a:rPr lang="lt-LT" dirty="0"/>
            </a:br>
            <a:r>
              <a:rPr lang="lt-LT" sz="3200" dirty="0">
                <a:solidFill>
                  <a:schemeClr val="accent6">
                    <a:lumMod val="40000"/>
                    <a:lumOff val="60000"/>
                  </a:schemeClr>
                </a:solidFill>
              </a:rPr>
              <a:t>Dirbtinis intelektas ir neuroniniai tinklai (III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BE9E538F-A09F-B558-F70C-7EADCC239DF4}"/>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marL="0" indent="0">
              <a:buSzPct val="100000"/>
              <a:buNone/>
            </a:pPr>
            <a:r>
              <a:rPr lang="lt-LT" sz="2000" dirty="0">
                <a:solidFill>
                  <a:schemeClr val="bg1"/>
                </a:solidFill>
                <a:effectLst/>
                <a:latin typeface="Times New Roman" panose="02020603050405020304" pitchFamily="18" charset="0"/>
                <a:ea typeface="Times New Roman" panose="02020603050405020304" pitchFamily="18" charset="0"/>
              </a:rPr>
              <a:t>30.3.3. </a:t>
            </a:r>
            <a:r>
              <a:rPr lang="lt-LT" sz="2000" b="1" dirty="0">
                <a:solidFill>
                  <a:schemeClr val="bg1"/>
                </a:solidFill>
                <a:effectLst/>
                <a:latin typeface="Times New Roman" panose="02020603050405020304" pitchFamily="18" charset="0"/>
                <a:ea typeface="Times New Roman" panose="02020603050405020304" pitchFamily="18" charset="0"/>
              </a:rPr>
              <a:t>Dirbtinis intelektas ir neuroniniai tinklai. </a:t>
            </a:r>
            <a:r>
              <a:rPr lang="lt-LT" sz="2000" dirty="0">
                <a:solidFill>
                  <a:schemeClr val="bg1"/>
                </a:solidFill>
                <a:effectLst/>
                <a:latin typeface="Times New Roman" panose="02020603050405020304" pitchFamily="18" charset="0"/>
                <a:ea typeface="Times New Roman" panose="02020603050405020304" pitchFamily="18" charset="0"/>
              </a:rPr>
              <a:t>Prisimenama dirbtinio intelekto ir mašininio mokymosi samprata. Nagrinėjami įvairūs mašininio mokymosi, kaip dirbtinio intelekto srities, įrankiai, leidžiantys kurti ir mokyti mašininio mokymosi modelius tiesiogiai naršyklėje (pavyzdžiui, </a:t>
            </a:r>
            <a:r>
              <a:rPr lang="lt-LT" sz="2000" dirty="0" err="1">
                <a:solidFill>
                  <a:schemeClr val="bg1"/>
                </a:solidFill>
                <a:effectLst/>
                <a:latin typeface="Times New Roman" panose="02020603050405020304" pitchFamily="18" charset="0"/>
                <a:ea typeface="Times New Roman" panose="02020603050405020304" pitchFamily="18" charset="0"/>
              </a:rPr>
              <a:t>Teachable</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Machine</a:t>
            </a:r>
            <a:r>
              <a:rPr lang="lt-LT" sz="2000" dirty="0">
                <a:solidFill>
                  <a:schemeClr val="bg1"/>
                </a:solidFill>
                <a:effectLst/>
                <a:latin typeface="Times New Roman" panose="02020603050405020304" pitchFamily="18" charset="0"/>
                <a:ea typeface="Times New Roman" panose="02020603050405020304" pitchFamily="18" charset="0"/>
              </a:rPr>
              <a:t> ar kt.). Aptariami dirbtiniai neuroniniai tinklai nagrinėjami neuroninių tinklų naudojimo pavyzdžiai. Diskutuojama apie dirbtinio intelekto naudojimo etiką, teisinius ir socialinius principus, susipažįstama su Europos Sąjungos ir Lietuvos pagrindiniais teisės aktais, reglamentuojančiais dirbtinio intelekto naudojimą švietime, mene ir kt. Aptariami dirbtinio intelekto naudojimo privalumai ir grėsmės. Susipažįstama su sudėtingesniais dirbtinio intelekto taikymo pavyzdžiais (pavyzdžiui, daiktų internetu, </a:t>
            </a:r>
            <a:r>
              <a:rPr lang="lt-LT" sz="2000" dirty="0" err="1">
                <a:solidFill>
                  <a:schemeClr val="bg1"/>
                </a:solidFill>
                <a:effectLst/>
                <a:latin typeface="Times New Roman" panose="02020603050405020304" pitchFamily="18" charset="0"/>
                <a:ea typeface="Times New Roman" panose="02020603050405020304" pitchFamily="18" charset="0"/>
              </a:rPr>
              <a:t>Tiuringo</a:t>
            </a:r>
            <a:r>
              <a:rPr lang="lt-LT" sz="2000" dirty="0">
                <a:solidFill>
                  <a:schemeClr val="bg1"/>
                </a:solidFill>
                <a:effectLst/>
                <a:latin typeface="Times New Roman" panose="02020603050405020304" pitchFamily="18" charset="0"/>
                <a:ea typeface="Times New Roman" panose="02020603050405020304" pitchFamily="18" charset="0"/>
              </a:rPr>
              <a:t> testu, autentifikavimo ir identifikavimo sistemomis, suasmenintu turiniu, autonominiu vairavimu, robotais ir kt.). Atliekami praktiniai projektai, susiję su dirbtinio intelekto naudojimu.</a:t>
            </a:r>
            <a:endParaRPr lang="lt-LT" sz="2000" dirty="0">
              <a:solidFill>
                <a:schemeClr val="bg1"/>
              </a:solidFill>
            </a:endParaRPr>
          </a:p>
        </p:txBody>
      </p:sp>
    </p:spTree>
    <p:extLst>
      <p:ext uri="{BB962C8B-B14F-4D97-AF65-F5344CB8AC3E}">
        <p14:creationId xmlns:p14="http://schemas.microsoft.com/office/powerpoint/2010/main" val="1137468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0EF0D9F3-5BAD-B940-9BBD-E60DE88A52B6}"/>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D1F8DECE-4B2E-80C7-DA44-5A8812C7A5BA}"/>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9 tema</a:t>
            </a:r>
            <a:br>
              <a:rPr lang="lt-LT" dirty="0"/>
            </a:br>
            <a:r>
              <a:rPr lang="lt-LT" sz="3200" dirty="0">
                <a:solidFill>
                  <a:schemeClr val="accent6">
                    <a:lumMod val="40000"/>
                    <a:lumOff val="60000"/>
                  </a:schemeClr>
                </a:solidFill>
              </a:rPr>
              <a:t>Kriptografinės sistemos, viešasis ir privatusis raktas (III klasė) </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10D150FA-9D30-5890-05D8-D057E3F93D4A}"/>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marL="0" indent="0">
              <a:buSzPct val="100000"/>
              <a:buNone/>
            </a:pPr>
            <a:r>
              <a:rPr lang="lt-LT" sz="2000" dirty="0">
                <a:solidFill>
                  <a:schemeClr val="bg1"/>
                </a:solidFill>
                <a:effectLst/>
                <a:latin typeface="Times New Roman" panose="02020603050405020304" pitchFamily="18" charset="0"/>
                <a:ea typeface="Times New Roman" panose="02020603050405020304" pitchFamily="18" charset="0"/>
              </a:rPr>
              <a:t>30.3.4. </a:t>
            </a:r>
            <a:r>
              <a:rPr lang="lt-LT" sz="2000" b="1" dirty="0">
                <a:solidFill>
                  <a:schemeClr val="bg1"/>
                </a:solidFill>
                <a:effectLst/>
                <a:latin typeface="Times New Roman" panose="02020603050405020304" pitchFamily="18" charset="0"/>
                <a:ea typeface="Times New Roman" panose="02020603050405020304" pitchFamily="18" charset="0"/>
              </a:rPr>
              <a:t>Kriptografinės sistemos, viešasis ir privatusis raktas. </a:t>
            </a:r>
            <a:r>
              <a:rPr lang="lt-LT" sz="2000" dirty="0">
                <a:solidFill>
                  <a:schemeClr val="bg1"/>
                </a:solidFill>
                <a:effectLst/>
                <a:latin typeface="Times New Roman" panose="02020603050405020304" pitchFamily="18" charset="0"/>
                <a:ea typeface="Times New Roman" panose="02020603050405020304" pitchFamily="18" charset="0"/>
              </a:rPr>
              <a:t>Prisimenamos kriptografinės sistemos, simetrinis ir asimetrinis šifravimas. Apibrėžiamos viešojo ir privačiojo rakto, sertifikato sąvokos. Išbandomi kriptografinių sistemų pavyzdžiai (pavyzdžiui, </a:t>
            </a:r>
            <a:r>
              <a:rPr lang="lt-LT" sz="2000" dirty="0" err="1">
                <a:solidFill>
                  <a:schemeClr val="bg1"/>
                </a:solidFill>
                <a:effectLst/>
                <a:latin typeface="Times New Roman" panose="02020603050405020304" pitchFamily="18" charset="0"/>
                <a:ea typeface="Times New Roman" panose="02020603050405020304" pitchFamily="18" charset="0"/>
              </a:rPr>
              <a:t>OpenPGP</a:t>
            </a:r>
            <a:r>
              <a:rPr lang="lt-LT" sz="2000" dirty="0">
                <a:solidFill>
                  <a:schemeClr val="bg1"/>
                </a:solidFill>
                <a:effectLst/>
                <a:latin typeface="Times New Roman" panose="02020603050405020304" pitchFamily="18" charset="0"/>
                <a:ea typeface="Times New Roman" panose="02020603050405020304" pitchFamily="18" charset="0"/>
              </a:rPr>
              <a:t>). Diskutuojama apie sertifikato patikimumo požymius.</a:t>
            </a:r>
            <a:endParaRPr lang="lt-LT" sz="2000" dirty="0">
              <a:solidFill>
                <a:schemeClr val="bg1"/>
              </a:solidFill>
            </a:endParaRPr>
          </a:p>
        </p:txBody>
      </p:sp>
    </p:spTree>
    <p:extLst>
      <p:ext uri="{BB962C8B-B14F-4D97-AF65-F5344CB8AC3E}">
        <p14:creationId xmlns:p14="http://schemas.microsoft.com/office/powerpoint/2010/main" val="4153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lt-LT"/>
              <a:t>LInMA svetainėje sukaupta ir / ar  parengta mokomoji / metodinė medžiaga (1)</a:t>
            </a:r>
            <a:endParaRPr/>
          </a:p>
        </p:txBody>
      </p:sp>
      <p:sp>
        <p:nvSpPr>
          <p:cNvPr id="102" name="Google Shape;102;p2"/>
          <p:cNvSpPr txBox="1">
            <a:spLocks noGrp="1"/>
          </p:cNvSpPr>
          <p:nvPr>
            <p:ph type="body" idx="1"/>
          </p:nvPr>
        </p:nvSpPr>
        <p:spPr>
          <a:xfrm>
            <a:off x="762000" y="2286000"/>
            <a:ext cx="10668000" cy="4430486"/>
          </a:xfrm>
          <a:prstGeom prst="rect">
            <a:avLst/>
          </a:prstGeom>
          <a:noFill/>
          <a:ln>
            <a:noFill/>
          </a:ln>
        </p:spPr>
        <p:txBody>
          <a:bodyPr spcFirstLastPara="1" wrap="square" lIns="91425" tIns="45700" rIns="91425" bIns="45700" anchor="t" anchorCtr="0">
            <a:normAutofit/>
          </a:bodyPr>
          <a:lstStyle/>
          <a:p>
            <a:pPr marL="228600" lvl="0" indent="-228600" algn="l" rtl="0">
              <a:lnSpc>
                <a:spcPct val="125000"/>
              </a:lnSpc>
              <a:spcBef>
                <a:spcPts val="0"/>
              </a:spcBef>
              <a:spcAft>
                <a:spcPts val="0"/>
              </a:spcAft>
              <a:buClr>
                <a:schemeClr val="lt1"/>
              </a:buClr>
              <a:buSzPts val="2800"/>
              <a:buChar char="•"/>
            </a:pPr>
            <a:r>
              <a:rPr lang="lt-LT"/>
              <a:t>Programavimo Pythonu paskaitų ciklas (Alina Dėmenienė);</a:t>
            </a:r>
            <a:endParaRPr/>
          </a:p>
          <a:p>
            <a:pPr marL="228600" lvl="0" indent="-228600" algn="l" rtl="0">
              <a:lnSpc>
                <a:spcPct val="125000"/>
              </a:lnSpc>
              <a:spcBef>
                <a:spcPts val="1000"/>
              </a:spcBef>
              <a:spcAft>
                <a:spcPts val="0"/>
              </a:spcAft>
              <a:buClr>
                <a:schemeClr val="lt1"/>
              </a:buClr>
              <a:buSzPts val="2800"/>
              <a:buChar char="•"/>
            </a:pPr>
            <a:r>
              <a:rPr lang="lt-LT"/>
              <a:t>Darbas su tekstinių duomenų srautais (Kristina Serapinaitė);</a:t>
            </a:r>
            <a:endParaRPr/>
          </a:p>
          <a:p>
            <a:pPr marL="228600" lvl="0" indent="-228600" algn="l" rtl="0">
              <a:lnSpc>
                <a:spcPct val="125000"/>
              </a:lnSpc>
              <a:spcBef>
                <a:spcPts val="1000"/>
              </a:spcBef>
              <a:spcAft>
                <a:spcPts val="0"/>
              </a:spcAft>
              <a:buClr>
                <a:schemeClr val="lt1"/>
              </a:buClr>
              <a:buSzPts val="2800"/>
              <a:buChar char="•"/>
            </a:pPr>
            <a:r>
              <a:rPr lang="lt-LT"/>
              <a:t>Duomenų tyryba (Olga Kurasova);</a:t>
            </a:r>
            <a:endParaRPr/>
          </a:p>
          <a:p>
            <a:pPr marL="228600" lvl="0" indent="-228600" algn="l" rtl="0">
              <a:lnSpc>
                <a:spcPct val="125000"/>
              </a:lnSpc>
              <a:spcBef>
                <a:spcPts val="1000"/>
              </a:spcBef>
              <a:spcAft>
                <a:spcPts val="0"/>
              </a:spcAft>
              <a:buClr>
                <a:schemeClr val="lt1"/>
              </a:buClr>
              <a:buSzPts val="2800"/>
              <a:buChar char="•"/>
            </a:pPr>
            <a:r>
              <a:rPr lang="lt-LT"/>
              <a:t>Duomenų tyrybos konspektas (Renata Burbaitė);</a:t>
            </a:r>
            <a:endParaRPr/>
          </a:p>
          <a:p>
            <a:pPr marL="228600" lvl="0" indent="-228600" algn="l" rtl="0">
              <a:lnSpc>
                <a:spcPct val="125000"/>
              </a:lnSpc>
              <a:spcBef>
                <a:spcPts val="1000"/>
              </a:spcBef>
              <a:spcAft>
                <a:spcPts val="0"/>
              </a:spcAft>
              <a:buClr>
                <a:schemeClr val="lt1"/>
              </a:buClr>
              <a:buSzPts val="2800"/>
              <a:buChar char="•"/>
            </a:pPr>
            <a:r>
              <a:rPr lang="lt-LT"/>
              <a:t>Kriptografija (Tatjana Balvočienė, Antanas Balvočius);</a:t>
            </a:r>
            <a:endParaRPr/>
          </a:p>
          <a:p>
            <a:pPr marL="228600" lvl="0" indent="-228600" algn="l" rtl="0">
              <a:lnSpc>
                <a:spcPct val="125000"/>
              </a:lnSpc>
              <a:spcBef>
                <a:spcPts val="1000"/>
              </a:spcBef>
              <a:spcAft>
                <a:spcPts val="0"/>
              </a:spcAft>
              <a:buClr>
                <a:schemeClr val="lt1"/>
              </a:buClr>
              <a:buSzPts val="2800"/>
              <a:buChar char="•"/>
            </a:pPr>
            <a:r>
              <a:rPr lang="lt-LT"/>
              <a:t>Duomenų vizualizavimas (Darius Dilijonas);</a:t>
            </a:r>
            <a:endParaRPr/>
          </a:p>
          <a:p>
            <a:pPr marL="228600" lvl="0" indent="-50800" algn="l" rtl="0">
              <a:lnSpc>
                <a:spcPct val="125000"/>
              </a:lnSpc>
              <a:spcBef>
                <a:spcPts val="1000"/>
              </a:spcBef>
              <a:spcAft>
                <a:spcPts val="0"/>
              </a:spcAft>
              <a:buClr>
                <a:schemeClr val="lt1"/>
              </a:buClr>
              <a:buSzPts val="2800"/>
              <a:buNone/>
            </a:pPr>
            <a:endParaRPr/>
          </a:p>
          <a:p>
            <a:pPr marL="228600" lvl="0" indent="-50800" algn="l" rtl="0">
              <a:lnSpc>
                <a:spcPct val="125000"/>
              </a:lnSpc>
              <a:spcBef>
                <a:spcPts val="1000"/>
              </a:spcBef>
              <a:spcAft>
                <a:spcPts val="0"/>
              </a:spcAft>
              <a:buClr>
                <a:schemeClr val="lt1"/>
              </a:buClr>
              <a:buSzPts val="2800"/>
              <a:buNone/>
            </a:pPr>
            <a:endParaRPr/>
          </a:p>
          <a:p>
            <a:pPr marL="228600" lvl="0" indent="-50800" algn="l" rtl="0">
              <a:lnSpc>
                <a:spcPct val="125000"/>
              </a:lnSpc>
              <a:spcBef>
                <a:spcPts val="1000"/>
              </a:spcBef>
              <a:spcAft>
                <a:spcPts val="0"/>
              </a:spcAft>
              <a:buClr>
                <a:schemeClr val="lt1"/>
              </a:buClr>
              <a:buSzPts val="2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53C01A1C-1D69-6CB1-0A99-5E7AA85019DE}"/>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50CA68BD-0CEC-C859-D1F0-4FEAE6D702EF}"/>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10 tema</a:t>
            </a:r>
            <a:br>
              <a:rPr lang="lt-LT" dirty="0"/>
            </a:br>
            <a:r>
              <a:rPr lang="lt-LT" sz="3200" dirty="0">
                <a:solidFill>
                  <a:schemeClr val="accent6">
                    <a:lumMod val="40000"/>
                    <a:lumOff val="60000"/>
                  </a:schemeClr>
                </a:solidFill>
              </a:rPr>
              <a:t>Kompiuterių tinklai (III klasė) </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33BD2A0D-B0BF-F346-D0A2-B5E1A8441636}"/>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marL="0" indent="0">
              <a:buSzPct val="100000"/>
              <a:buNone/>
            </a:pPr>
            <a:r>
              <a:rPr lang="lt-LT" sz="2000" dirty="0">
                <a:solidFill>
                  <a:schemeClr val="bg1"/>
                </a:solidFill>
                <a:effectLst/>
                <a:latin typeface="Times New Roman" panose="02020603050405020304" pitchFamily="18" charset="0"/>
                <a:ea typeface="Times New Roman" panose="02020603050405020304" pitchFamily="18" charset="0"/>
              </a:rPr>
              <a:t>30.4.1. </a:t>
            </a:r>
            <a:r>
              <a:rPr lang="lt-LT" sz="2000" b="1" dirty="0">
                <a:solidFill>
                  <a:schemeClr val="bg1"/>
                </a:solidFill>
                <a:effectLst/>
                <a:latin typeface="Times New Roman" panose="02020603050405020304" pitchFamily="18" charset="0"/>
                <a:ea typeface="Times New Roman" panose="02020603050405020304" pitchFamily="18" charset="0"/>
              </a:rPr>
              <a:t>Kompiuterių tinklai. </a:t>
            </a:r>
            <a:r>
              <a:rPr lang="lt-LT" sz="2000" dirty="0">
                <a:solidFill>
                  <a:schemeClr val="bg1"/>
                </a:solidFill>
                <a:effectLst/>
                <a:latin typeface="Times New Roman" panose="02020603050405020304" pitchFamily="18" charset="0"/>
                <a:ea typeface="Times New Roman" panose="02020603050405020304" pitchFamily="18" charset="0"/>
              </a:rPr>
              <a:t>Susipažįstama su kompiuterių tinklų samprata ir jų nauda, interneto sąvoka, aiškinamasi, kuo skiriasi lokalieji ir išoriniai kompiuterių tinklai. Susipažįstama su pagrindiniais kompiuterių jungimo į tinklą būdais, pagrindine tinklų įranga (modemu, šakotuvu, komutatoriumi, maršrutizatoriumi), prieigos prie interneto priemonėmis. Analizuojamas TCP/IP interneto protokolas, paaiškinama IP adreso sąvoka, adresų suteikimas kompiuteriams ir kitiems tinklo įrenginiams, pateikiama pavyzdžių. Susipažįstama su vidiniais, išoriniais, statiniais ir dinaminiais IP adresais. Aptariamos pagrindinės tinklo (interneto) paslaugos, jų teikimo protokolai (pavyzdžiui, HTTP(</a:t>
            </a:r>
            <a:r>
              <a:rPr lang="lt-LT" sz="2000" dirty="0" err="1">
                <a:solidFill>
                  <a:schemeClr val="bg1"/>
                </a:solidFill>
                <a:effectLst/>
                <a:latin typeface="Times New Roman" panose="02020603050405020304" pitchFamily="18" charset="0"/>
                <a:ea typeface="Times New Roman" panose="02020603050405020304" pitchFamily="18" charset="0"/>
              </a:rPr>
              <a:t>S</a:t>
            </a:r>
            <a:r>
              <a:rPr lang="lt-LT" sz="2000" dirty="0">
                <a:solidFill>
                  <a:schemeClr val="bg1"/>
                </a:solidFill>
                <a:effectLst/>
                <a:latin typeface="Times New Roman" panose="02020603050405020304" pitchFamily="18" charset="0"/>
                <a:ea typeface="Times New Roman" panose="02020603050405020304" pitchFamily="18" charset="0"/>
              </a:rPr>
              <a:t>), FTP(</a:t>
            </a:r>
            <a:r>
              <a:rPr lang="lt-LT" sz="2000" dirty="0" err="1">
                <a:solidFill>
                  <a:schemeClr val="bg1"/>
                </a:solidFill>
                <a:effectLst/>
                <a:latin typeface="Times New Roman" panose="02020603050405020304" pitchFamily="18" charset="0"/>
                <a:ea typeface="Times New Roman" panose="02020603050405020304" pitchFamily="18" charset="0"/>
              </a:rPr>
              <a:t>S</a:t>
            </a:r>
            <a:r>
              <a:rPr lang="lt-LT" sz="2000" dirty="0">
                <a:solidFill>
                  <a:schemeClr val="bg1"/>
                </a:solidFill>
                <a:effectLst/>
                <a:latin typeface="Times New Roman" panose="02020603050405020304" pitchFamily="18" charset="0"/>
                <a:ea typeface="Times New Roman" panose="02020603050405020304" pitchFamily="18" charset="0"/>
              </a:rPr>
              <a:t>), SMTP, POP3, IMAP4 ir kt.) ir saugus informacijos perdavimas tinklais. Išsiaiškinama domeno sąvoka ir domeno ryšys su URL. Aiškinamasi, kaip susieti tinklinius ir (ar) belaidžiu ryšiu (pavyzdžiui, Bluetooth) valdomus įrenginius su kitais skaitmeniniais įrenginiais. Galima išbandyti ir tyrinėti kompiuterių tinklo diagnostikos, tyrimo, analizės priemones (pavyzdžiui, https://</a:t>
            </a:r>
            <a:r>
              <a:rPr lang="lt-LT" sz="2000" dirty="0" err="1">
                <a:solidFill>
                  <a:schemeClr val="bg1"/>
                </a:solidFill>
                <a:effectLst/>
                <a:latin typeface="Times New Roman" panose="02020603050405020304" pitchFamily="18" charset="0"/>
                <a:ea typeface="Times New Roman" panose="02020603050405020304" pitchFamily="18" charset="0"/>
              </a:rPr>
              <a:t>whatismyipaddress.com</a:t>
            </a:r>
            <a:r>
              <a:rPr lang="lt-LT" sz="2000" dirty="0">
                <a:solidFill>
                  <a:schemeClr val="bg1"/>
                </a:solidFill>
                <a:effectLst/>
                <a:latin typeface="Times New Roman" panose="02020603050405020304" pitchFamily="18" charset="0"/>
                <a:ea typeface="Times New Roman" panose="02020603050405020304" pitchFamily="18" charset="0"/>
              </a:rPr>
              <a:t> ir kt.).</a:t>
            </a:r>
            <a:endParaRPr lang="lt-LT" sz="2000" dirty="0">
              <a:solidFill>
                <a:schemeClr val="bg1"/>
              </a:solidFill>
            </a:endParaRPr>
          </a:p>
        </p:txBody>
      </p:sp>
    </p:spTree>
    <p:extLst>
      <p:ext uri="{BB962C8B-B14F-4D97-AF65-F5344CB8AC3E}">
        <p14:creationId xmlns:p14="http://schemas.microsoft.com/office/powerpoint/2010/main" val="158173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FC65-5666-C0E6-89FC-391F3FC97AAC}"/>
              </a:ext>
            </a:extLst>
          </p:cNvPr>
          <p:cNvSpPr>
            <a:spLocks noGrp="1"/>
          </p:cNvSpPr>
          <p:nvPr>
            <p:ph type="title"/>
          </p:nvPr>
        </p:nvSpPr>
        <p:spPr>
          <a:xfrm>
            <a:off x="762000" y="84339"/>
            <a:ext cx="11430000" cy="1524000"/>
          </a:xfrm>
        </p:spPr>
        <p:txBody>
          <a:bodyPr>
            <a:normAutofit/>
          </a:bodyPr>
          <a:lstStyle/>
          <a:p>
            <a:r>
              <a:rPr lang="lt-LT" dirty="0"/>
              <a:t>FB kilusių diskusijų tinklų tema pratęsimas... </a:t>
            </a:r>
          </a:p>
        </p:txBody>
      </p:sp>
      <p:sp>
        <p:nvSpPr>
          <p:cNvPr id="3" name="Text Placeholder 2">
            <a:extLst>
              <a:ext uri="{FF2B5EF4-FFF2-40B4-BE49-F238E27FC236}">
                <a16:creationId xmlns:a16="http://schemas.microsoft.com/office/drawing/2014/main" id="{052D8D29-8AD7-0EE6-7C83-012F8E0A99F9}"/>
              </a:ext>
            </a:extLst>
          </p:cNvPr>
          <p:cNvSpPr>
            <a:spLocks noGrp="1"/>
          </p:cNvSpPr>
          <p:nvPr>
            <p:ph type="body" idx="1"/>
          </p:nvPr>
        </p:nvSpPr>
        <p:spPr>
          <a:xfrm>
            <a:off x="762000" y="1455938"/>
            <a:ext cx="5168283" cy="5073587"/>
          </a:xfrm>
        </p:spPr>
        <p:txBody>
          <a:bodyPr>
            <a:normAutofit fontScale="62500" lnSpcReduction="20000"/>
          </a:bodyPr>
          <a:lstStyle/>
          <a:p>
            <a:pPr marL="114300" indent="0">
              <a:buNone/>
            </a:pPr>
            <a:r>
              <a:rPr lang="lt-LT" sz="3400" b="1" dirty="0"/>
              <a:t>„Kompiuterių tinklai“ apima:</a:t>
            </a:r>
          </a:p>
          <a:p>
            <a:pPr>
              <a:buFont typeface="Arial" panose="020B0604020202020204" pitchFamily="34" charset="0"/>
              <a:buChar char="•"/>
            </a:pPr>
            <a:r>
              <a:rPr lang="lt-LT" sz="3100" dirty="0"/>
              <a:t>Pagrindines tinklų sąvokas ir funkcijas.</a:t>
            </a:r>
          </a:p>
          <a:p>
            <a:pPr>
              <a:buFont typeface="Arial" panose="020B0604020202020204" pitchFamily="34" charset="0"/>
              <a:buChar char="•"/>
            </a:pPr>
            <a:r>
              <a:rPr lang="lt-LT" sz="3100" dirty="0"/>
              <a:t>Tinklų įrangą (pvz., maršrutizatoriai, komutatoriai, serveriai).</a:t>
            </a:r>
          </a:p>
          <a:p>
            <a:pPr>
              <a:buFont typeface="Arial" panose="020B0604020202020204" pitchFamily="34" charset="0"/>
              <a:buChar char="•"/>
            </a:pPr>
            <a:r>
              <a:rPr lang="lt-LT" sz="3100" dirty="0"/>
              <a:t>Protokolus (pvz., TCP/IP, HTTP, FTP).</a:t>
            </a:r>
          </a:p>
          <a:p>
            <a:pPr>
              <a:buFont typeface="Arial" panose="020B0604020202020204" pitchFamily="34" charset="0"/>
              <a:buChar char="•"/>
            </a:pPr>
            <a:r>
              <a:rPr lang="lt-LT" sz="3100" dirty="0"/>
              <a:t>Duomenų perdavimo būdus (laidinius ir belaidžius tinklus).</a:t>
            </a:r>
          </a:p>
          <a:p>
            <a:pPr>
              <a:buFont typeface="Arial" panose="020B0604020202020204" pitchFamily="34" charset="0"/>
              <a:buChar char="•"/>
            </a:pPr>
            <a:r>
              <a:rPr lang="lt-LT" sz="3100" dirty="0"/>
              <a:t>Saugumą ir ryšio patikimumą.</a:t>
            </a:r>
          </a:p>
          <a:p>
            <a:pPr>
              <a:buFont typeface="Arial" panose="020B0604020202020204" pitchFamily="34" charset="0"/>
              <a:buChar char="•"/>
            </a:pPr>
            <a:r>
              <a:rPr lang="lt-LT" sz="3100" dirty="0"/>
              <a:t>Tinklų tipus (vietiniai tinklai - LAN, globalūs tinklai - WAN ir </a:t>
            </a:r>
            <a:r>
              <a:rPr lang="lt-LT" sz="3100" dirty="0" err="1"/>
              <a:t>t</a:t>
            </a:r>
            <a:r>
              <a:rPr lang="lt-LT" sz="3100" dirty="0"/>
              <a:t>. </a:t>
            </a:r>
            <a:r>
              <a:rPr lang="lt-LT" sz="3100" dirty="0" err="1"/>
              <a:t>t</a:t>
            </a:r>
            <a:r>
              <a:rPr lang="lt-LT" sz="3100" dirty="0"/>
              <a:t>.).</a:t>
            </a:r>
          </a:p>
          <a:p>
            <a:pPr marL="114300" indent="0">
              <a:buNone/>
            </a:pPr>
            <a:endParaRPr lang="lt-LT" dirty="0"/>
          </a:p>
        </p:txBody>
      </p:sp>
      <p:sp>
        <p:nvSpPr>
          <p:cNvPr id="4" name="Text Placeholder 2">
            <a:extLst>
              <a:ext uri="{FF2B5EF4-FFF2-40B4-BE49-F238E27FC236}">
                <a16:creationId xmlns:a16="http://schemas.microsoft.com/office/drawing/2014/main" id="{F5DBF5E9-0326-5653-8807-1F37BB5DE61E}"/>
              </a:ext>
            </a:extLst>
          </p:cNvPr>
          <p:cNvSpPr txBox="1">
            <a:spLocks/>
          </p:cNvSpPr>
          <p:nvPr/>
        </p:nvSpPr>
        <p:spPr>
          <a:xfrm>
            <a:off x="6169981" y="1455938"/>
            <a:ext cx="6022019" cy="5317724"/>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L="457200" marR="0" lvl="0" indent="-342900" algn="l" rtl="0">
              <a:lnSpc>
                <a:spcPct val="125000"/>
              </a:lnSpc>
              <a:spcBef>
                <a:spcPts val="1000"/>
              </a:spcBef>
              <a:spcAft>
                <a:spcPts val="0"/>
              </a:spcAft>
              <a:buClr>
                <a:schemeClr val="lt1"/>
              </a:buClr>
              <a:buSzPts val="1800"/>
              <a:buFont typeface="Arial"/>
              <a:buChar char="•"/>
              <a:defRPr sz="2800" b="0" i="0" u="none" strike="noStrike" cap="none">
                <a:solidFill>
                  <a:schemeClr val="lt1"/>
                </a:solidFill>
                <a:latin typeface="Avenir"/>
                <a:ea typeface="Avenir"/>
                <a:cs typeface="Avenir"/>
                <a:sym typeface="Avenir"/>
              </a:defRPr>
            </a:lvl1pPr>
            <a:lvl2pPr marL="914400" marR="0" lvl="1" indent="-342900" algn="l" rtl="0">
              <a:lnSpc>
                <a:spcPct val="125000"/>
              </a:lnSpc>
              <a:spcBef>
                <a:spcPts val="500"/>
              </a:spcBef>
              <a:spcAft>
                <a:spcPts val="0"/>
              </a:spcAft>
              <a:buClr>
                <a:schemeClr val="lt1"/>
              </a:buClr>
              <a:buSzPts val="1800"/>
              <a:buFont typeface="Arial"/>
              <a:buChar char="•"/>
              <a:defRPr sz="2400" b="0" i="0" u="none" strike="noStrike" cap="none">
                <a:solidFill>
                  <a:schemeClr val="lt1"/>
                </a:solidFill>
                <a:latin typeface="Avenir"/>
                <a:ea typeface="Avenir"/>
                <a:cs typeface="Avenir"/>
                <a:sym typeface="Avenir"/>
              </a:defRPr>
            </a:lvl2pPr>
            <a:lvl3pPr marL="1371600" marR="0" lvl="2" indent="-342900" algn="l" rtl="0">
              <a:lnSpc>
                <a:spcPct val="125000"/>
              </a:lnSpc>
              <a:spcBef>
                <a:spcPts val="500"/>
              </a:spcBef>
              <a:spcAft>
                <a:spcPts val="0"/>
              </a:spcAft>
              <a:buClr>
                <a:schemeClr val="lt1"/>
              </a:buClr>
              <a:buSzPts val="18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5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4pPr>
            <a:lvl5pPr marL="2286000" marR="0" lvl="4" indent="-342900" algn="l" rtl="0">
              <a:lnSpc>
                <a:spcPct val="125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pPr marL="114300" indent="0">
              <a:buNone/>
            </a:pPr>
            <a:r>
              <a:rPr lang="lt-LT" sz="5300" b="1" dirty="0"/>
              <a:t>„Kompiuterių tinklų architektūra“:</a:t>
            </a:r>
          </a:p>
          <a:p>
            <a:pPr>
              <a:buFont typeface="Arial" panose="020B0604020202020204" pitchFamily="34" charset="0"/>
              <a:buChar char="•"/>
            </a:pPr>
            <a:r>
              <a:rPr lang="lt-LT" sz="4800" dirty="0"/>
              <a:t>Nagrinėja tinklų struktūros ir veikimo </a:t>
            </a:r>
            <a:r>
              <a:rPr lang="lt-LT" sz="4800" dirty="0" err="1"/>
              <a:t>principus.Apima</a:t>
            </a:r>
            <a:r>
              <a:rPr lang="lt-LT" sz="4800" dirty="0"/>
              <a:t> įvairias tinklų organizavimo ir duomenų srauto valdymo strategijas:</a:t>
            </a:r>
          </a:p>
          <a:p>
            <a:pPr lvl="1">
              <a:buFont typeface="Arial" panose="020B0604020202020204" pitchFamily="34" charset="0"/>
              <a:buChar char="•"/>
            </a:pPr>
            <a:r>
              <a:rPr lang="lt-LT" sz="4800" b="1" dirty="0"/>
              <a:t>Klientas-serveris vs. </a:t>
            </a:r>
            <a:r>
              <a:rPr lang="lt-LT" sz="4800" b="1" dirty="0" err="1"/>
              <a:t>peer</a:t>
            </a:r>
            <a:r>
              <a:rPr lang="lt-LT" sz="4800" b="1" dirty="0"/>
              <a:t>-to-</a:t>
            </a:r>
            <a:r>
              <a:rPr lang="lt-LT" sz="4800" b="1" dirty="0" err="1"/>
              <a:t>peer</a:t>
            </a:r>
            <a:r>
              <a:rPr lang="lt-LT" sz="4800" b="1" dirty="0"/>
              <a:t> architektūras.</a:t>
            </a:r>
            <a:endParaRPr lang="lt-LT" sz="4800" dirty="0"/>
          </a:p>
          <a:p>
            <a:pPr lvl="1">
              <a:buFont typeface="Arial" panose="020B0604020202020204" pitchFamily="34" charset="0"/>
              <a:buChar char="•"/>
            </a:pPr>
            <a:r>
              <a:rPr lang="lt-LT" sz="4800" b="1" dirty="0"/>
              <a:t>OSI ir TCP/IP modelių struktūras.</a:t>
            </a:r>
            <a:endParaRPr lang="lt-LT" sz="4800" dirty="0"/>
          </a:p>
          <a:p>
            <a:pPr lvl="1">
              <a:buFont typeface="Arial" panose="020B0604020202020204" pitchFamily="34" charset="0"/>
              <a:buChar char="•"/>
            </a:pPr>
            <a:r>
              <a:rPr lang="lt-LT" sz="4800" b="1" dirty="0"/>
              <a:t>Topologijas</a:t>
            </a:r>
            <a:r>
              <a:rPr lang="lt-LT" sz="4800" dirty="0"/>
              <a:t> (fizinę ir loginę tinklo struktūrą).</a:t>
            </a:r>
          </a:p>
          <a:p>
            <a:r>
              <a:rPr lang="lt-LT" sz="4800" dirty="0"/>
              <a:t>Gilinasi į sprendimus, kaip tinklas turi būti projektuojamas konkrečiam tikslui (pvz., įmonės tinklas, duomenų centras, namų tinklas).</a:t>
            </a:r>
          </a:p>
        </p:txBody>
      </p:sp>
    </p:spTree>
    <p:extLst>
      <p:ext uri="{BB962C8B-B14F-4D97-AF65-F5344CB8AC3E}">
        <p14:creationId xmlns:p14="http://schemas.microsoft.com/office/powerpoint/2010/main" val="3627223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3916F475-00C1-013F-6473-7BCFBCFCCAC7}"/>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1F73CB3F-8ACF-166F-8976-7198405D5D3F}"/>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11 tema</a:t>
            </a:r>
            <a:br>
              <a:rPr lang="lt-LT" dirty="0"/>
            </a:br>
            <a:r>
              <a:rPr lang="lt-LT" sz="3200" dirty="0">
                <a:solidFill>
                  <a:schemeClr val="accent6">
                    <a:lumMod val="40000"/>
                    <a:lumOff val="60000"/>
                  </a:schemeClr>
                </a:solidFill>
              </a:rPr>
              <a:t>Virtualus bendravimas ir bendradarbiavimas (III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D9209507-F38C-1D93-2269-A3E849A8C7A9}"/>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indent="0" algn="just">
              <a:buNone/>
            </a:pPr>
            <a:r>
              <a:rPr lang="lt-LT" sz="1800" dirty="0">
                <a:solidFill>
                  <a:schemeClr val="bg1"/>
                </a:solidFill>
                <a:effectLst/>
                <a:latin typeface="Times New Roman" panose="02020603050405020304" pitchFamily="18" charset="0"/>
                <a:ea typeface="Times New Roman" panose="02020603050405020304" pitchFamily="18" charset="0"/>
              </a:rPr>
              <a:t>30.5.1. </a:t>
            </a:r>
            <a:r>
              <a:rPr lang="lt-LT" sz="1800" b="1" dirty="0">
                <a:solidFill>
                  <a:schemeClr val="bg1"/>
                </a:solidFill>
                <a:effectLst/>
                <a:latin typeface="Times New Roman" panose="02020603050405020304" pitchFamily="18" charset="0"/>
                <a:ea typeface="Times New Roman" panose="02020603050405020304" pitchFamily="18" charset="0"/>
              </a:rPr>
              <a:t>Virtualaus </a:t>
            </a:r>
            <a:r>
              <a:rPr lang="lt-LT" sz="1800" b="1" dirty="0">
                <a:solidFill>
                  <a:srgbClr val="FFFF00"/>
                </a:solidFill>
                <a:effectLst/>
                <a:latin typeface="Times New Roman" panose="02020603050405020304" pitchFamily="18" charset="0"/>
                <a:ea typeface="Times New Roman" panose="02020603050405020304" pitchFamily="18" charset="0"/>
              </a:rPr>
              <a:t>bendravimo</a:t>
            </a:r>
            <a:r>
              <a:rPr lang="lt-LT" sz="1800" b="1" dirty="0">
                <a:solidFill>
                  <a:schemeClr val="bg1"/>
                </a:solidFill>
                <a:effectLst/>
                <a:latin typeface="Times New Roman" panose="02020603050405020304" pitchFamily="18" charset="0"/>
                <a:ea typeface="Times New Roman" panose="02020603050405020304" pitchFamily="18" charset="0"/>
              </a:rPr>
              <a:t> priemonių pasirinkimas. </a:t>
            </a:r>
            <a:r>
              <a:rPr lang="lt-LT" sz="1800" dirty="0">
                <a:solidFill>
                  <a:schemeClr val="bg1"/>
                </a:solidFill>
                <a:effectLst/>
                <a:latin typeface="Times New Roman" panose="02020603050405020304" pitchFamily="18" charset="0"/>
                <a:ea typeface="Times New Roman" panose="02020603050405020304" pitchFamily="18" charset="0"/>
              </a:rPr>
              <a:t>Aptariami bendravimo ir bendradarbiavimo sampratų skirtumai bei panašumai. Aptariamos asinchroninės bendravimo priemonės (elektroninis paštas), internetiniai forumai, asinchroninių bendravimo priemonių privalumai, jų taikymo ypatumai. Nagrinėjamos sinchroninės bendravimo priemonės, kaip platformos naudojamos telekonferencijoms, nuotoliniam darbui, nuotoliniam švietimui ir socialiniams santykiams palaikyti (vaizdo ryšio platformos, pavyzdžiui, Microsoft </a:t>
            </a:r>
            <a:r>
              <a:rPr lang="lt-LT" sz="1800" dirty="0" err="1">
                <a:solidFill>
                  <a:schemeClr val="bg1"/>
                </a:solidFill>
                <a:effectLst/>
                <a:latin typeface="Times New Roman" panose="02020603050405020304" pitchFamily="18" charset="0"/>
                <a:ea typeface="Times New Roman" panose="02020603050405020304" pitchFamily="18" charset="0"/>
              </a:rPr>
              <a:t>Teams</a:t>
            </a:r>
            <a:r>
              <a:rPr lang="lt-LT" sz="1800" dirty="0">
                <a:solidFill>
                  <a:schemeClr val="bg1"/>
                </a:solidFill>
                <a:effectLst/>
                <a:latin typeface="Times New Roman" panose="02020603050405020304" pitchFamily="18" charset="0"/>
                <a:ea typeface="Times New Roman" panose="02020603050405020304" pitchFamily="18" charset="0"/>
              </a:rPr>
              <a:t>, </a:t>
            </a:r>
            <a:r>
              <a:rPr lang="lt-LT" sz="1800" dirty="0" err="1">
                <a:solidFill>
                  <a:schemeClr val="bg1"/>
                </a:solidFill>
                <a:effectLst/>
                <a:latin typeface="Times New Roman" panose="02020603050405020304" pitchFamily="18" charset="0"/>
                <a:ea typeface="Times New Roman" panose="02020603050405020304" pitchFamily="18" charset="0"/>
              </a:rPr>
              <a:t>Zoom</a:t>
            </a:r>
            <a:r>
              <a:rPr lang="lt-LT" sz="1800" dirty="0">
                <a:solidFill>
                  <a:schemeClr val="bg1"/>
                </a:solidFill>
                <a:effectLst/>
                <a:latin typeface="Times New Roman" panose="02020603050405020304" pitchFamily="18" charset="0"/>
                <a:ea typeface="Times New Roman" panose="02020603050405020304" pitchFamily="18" charset="0"/>
              </a:rPr>
              <a:t>, Google </a:t>
            </a:r>
            <a:r>
              <a:rPr lang="lt-LT" sz="1800" dirty="0" err="1">
                <a:solidFill>
                  <a:schemeClr val="bg1"/>
                </a:solidFill>
                <a:effectLst/>
                <a:latin typeface="Times New Roman" panose="02020603050405020304" pitchFamily="18" charset="0"/>
                <a:ea typeface="Times New Roman" panose="02020603050405020304" pitchFamily="18" charset="0"/>
              </a:rPr>
              <a:t>Meet</a:t>
            </a:r>
            <a:r>
              <a:rPr lang="lt-LT" sz="1800" dirty="0">
                <a:solidFill>
                  <a:schemeClr val="bg1"/>
                </a:solidFill>
                <a:effectLst/>
                <a:latin typeface="Times New Roman" panose="02020603050405020304" pitchFamily="18" charset="0"/>
                <a:ea typeface="Times New Roman" panose="02020603050405020304" pitchFamily="18" charset="0"/>
              </a:rPr>
              <a:t>, Skype ir kt.). Diskutuojama, kada geriau naudoti sinchronines, o kada asinchronines bendravimo priemones, ką geriausiai galima atlikti realiai, o ką virtualiai.</a:t>
            </a:r>
            <a:endParaRPr lang="en-LT" sz="1800" dirty="0">
              <a:solidFill>
                <a:schemeClr val="bg1"/>
              </a:solidFill>
              <a:effectLst/>
              <a:latin typeface="Times New Roman" panose="02020603050405020304" pitchFamily="18" charset="0"/>
              <a:ea typeface="Times New Roman" panose="02020603050405020304" pitchFamily="18" charset="0"/>
            </a:endParaRPr>
          </a:p>
          <a:p>
            <a:pPr indent="0" algn="just">
              <a:buNone/>
            </a:pPr>
            <a:r>
              <a:rPr lang="lt-LT" sz="1800" b="1" dirty="0">
                <a:solidFill>
                  <a:schemeClr val="bg1"/>
                </a:solidFill>
                <a:effectLst/>
                <a:latin typeface="Times New Roman" panose="02020603050405020304" pitchFamily="18" charset="0"/>
                <a:ea typeface="Times New Roman" panose="02020603050405020304" pitchFamily="18" charset="0"/>
              </a:rPr>
              <a:t>30.5.2. Virtualaus </a:t>
            </a:r>
            <a:r>
              <a:rPr lang="lt-LT" sz="1800" b="1" dirty="0">
                <a:solidFill>
                  <a:srgbClr val="FFFF00"/>
                </a:solidFill>
                <a:effectLst/>
                <a:latin typeface="Times New Roman" panose="02020603050405020304" pitchFamily="18" charset="0"/>
                <a:ea typeface="Times New Roman" panose="02020603050405020304" pitchFamily="18" charset="0"/>
              </a:rPr>
              <a:t>bendradarbiavimo</a:t>
            </a:r>
            <a:r>
              <a:rPr lang="lt-LT" sz="1800" b="1" dirty="0">
                <a:solidFill>
                  <a:schemeClr val="bg1"/>
                </a:solidFill>
                <a:effectLst/>
                <a:latin typeface="Times New Roman" panose="02020603050405020304" pitchFamily="18" charset="0"/>
                <a:ea typeface="Times New Roman" panose="02020603050405020304" pitchFamily="18" charset="0"/>
              </a:rPr>
              <a:t> priemonių pasirinkimas ir pagrindimas</a:t>
            </a:r>
            <a:r>
              <a:rPr lang="lt-LT" sz="1800" dirty="0">
                <a:solidFill>
                  <a:schemeClr val="bg1"/>
                </a:solidFill>
                <a:effectLst/>
                <a:latin typeface="Times New Roman" panose="02020603050405020304" pitchFamily="18" charset="0"/>
                <a:ea typeface="Times New Roman" panose="02020603050405020304" pitchFamily="18" charset="0"/>
              </a:rPr>
              <a:t>. Aptariamos bendradarbiavimo virtualiuoju būdu priemonių rūšys ir jų ypatybės, sinchroninio ir asinchroninio bendravimo ir bendradarbiavimo įrankiai, bendravimo ir bendradarbiavimo dalyvių bendros informacijos saugyklos, užduočių pateikimo, jų vykdymo eigos, koordinavimas. Aptariama hibridinio ir mišraus darbo, mokymo(</a:t>
            </a:r>
            <a:r>
              <a:rPr lang="lt-LT" sz="1800" dirty="0" err="1">
                <a:solidFill>
                  <a:schemeClr val="bg1"/>
                </a:solidFill>
                <a:effectLst/>
                <a:latin typeface="Times New Roman" panose="02020603050405020304" pitchFamily="18" charset="0"/>
                <a:ea typeface="Times New Roman" panose="02020603050405020304" pitchFamily="18" charset="0"/>
              </a:rPr>
              <a:t>si</a:t>
            </a:r>
            <a:r>
              <a:rPr lang="lt-LT" sz="1800" dirty="0">
                <a:solidFill>
                  <a:schemeClr val="bg1"/>
                </a:solidFill>
                <a:effectLst/>
                <a:latin typeface="Times New Roman" panose="02020603050405020304" pitchFamily="18" charset="0"/>
                <a:ea typeface="Times New Roman" panose="02020603050405020304" pitchFamily="18" charset="0"/>
              </a:rPr>
              <a:t>) samprata, naudojami skaitmeniniai bendradarbiavimo įrankiai, iškylančios problemos ir galimi būdai jų išvengti. Nagrinėjamos sinchroninės bendradarbiavimo priemonės, kaip platformos naudojamos telekonferencijoms, nuotoliniam darbui, nuotoliniam švietimui.</a:t>
            </a:r>
            <a:endParaRPr lang="en-LT" sz="1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8818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CA2EEF90-16D9-2E29-A632-645A1DB38006}"/>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1D78EE53-0B00-32D8-49B0-1F2B76326967}"/>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12 tema</a:t>
            </a:r>
            <a:br>
              <a:rPr lang="lt-LT" dirty="0"/>
            </a:br>
            <a:r>
              <a:rPr lang="lt-LT" sz="3200" dirty="0">
                <a:solidFill>
                  <a:schemeClr val="accent6">
                    <a:lumMod val="40000"/>
                    <a:lumOff val="60000"/>
                  </a:schemeClr>
                </a:solidFill>
              </a:rPr>
              <a:t>Saugus darbas (III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893917C5-A70C-7AF4-9148-0FDA4D1182D2}"/>
              </a:ext>
            </a:extLst>
          </p:cNvPr>
          <p:cNvSpPr txBox="1">
            <a:spLocks noGrp="1"/>
          </p:cNvSpPr>
          <p:nvPr>
            <p:ph type="body" idx="1"/>
          </p:nvPr>
        </p:nvSpPr>
        <p:spPr>
          <a:xfrm>
            <a:off x="761999" y="1491343"/>
            <a:ext cx="11205099" cy="5366657"/>
          </a:xfrm>
          <a:prstGeom prst="rect">
            <a:avLst/>
          </a:prstGeom>
          <a:noFill/>
          <a:ln>
            <a:noFill/>
          </a:ln>
        </p:spPr>
        <p:txBody>
          <a:bodyPr spcFirstLastPara="1" wrap="square" lIns="91425" tIns="45700" rIns="91425" bIns="45700" anchor="t" anchorCtr="0">
            <a:normAutofit lnSpcReduction="10000"/>
          </a:bodyPr>
          <a:lstStyle/>
          <a:p>
            <a:pPr indent="0" algn="just">
              <a:buNone/>
            </a:pPr>
            <a:r>
              <a:rPr lang="lt-LT" sz="1800" dirty="0">
                <a:solidFill>
                  <a:schemeClr val="bg1"/>
                </a:solidFill>
                <a:effectLst/>
                <a:latin typeface="Times New Roman" panose="02020603050405020304" pitchFamily="18" charset="0"/>
                <a:ea typeface="Times New Roman" panose="02020603050405020304" pitchFamily="18" charset="0"/>
              </a:rPr>
              <a:t>30.6.1. </a:t>
            </a:r>
            <a:r>
              <a:rPr lang="lt-LT" sz="1800" b="1" dirty="0">
                <a:solidFill>
                  <a:schemeClr val="bg1"/>
                </a:solidFill>
                <a:effectLst/>
                <a:latin typeface="Times New Roman" panose="02020603050405020304" pitchFamily="18" charset="0"/>
                <a:ea typeface="Times New Roman" panose="02020603050405020304" pitchFamily="18" charset="0"/>
              </a:rPr>
              <a:t>Higienos, ergonominių ir techninių saugaus darbo skaitmeninėmis technologijomis problemų sprendimas. </a:t>
            </a:r>
            <a:r>
              <a:rPr lang="lt-LT" sz="1800" dirty="0">
                <a:solidFill>
                  <a:schemeClr val="bg1"/>
                </a:solidFill>
                <a:effectLst/>
                <a:latin typeface="Times New Roman" panose="02020603050405020304" pitchFamily="18" charset="0"/>
                <a:ea typeface="Times New Roman" panose="02020603050405020304" pitchFamily="18" charset="0"/>
              </a:rPr>
              <a:t>Susipažįstama su teisės aktais ir higienos normomis, reglamentuojančiomis sveikatos apsaugą naudojant skaitmenines technologijas. Mokomasi paruošti skaitmeninio darbo vietos vertinimo anketą, kurioje numatomas pagrindinių darbo vietos įrenginių, baldų, aplinkos, apšvietimo, </a:t>
            </a:r>
            <a:r>
              <a:rPr lang="lt-LT" sz="1800" dirty="0" err="1">
                <a:solidFill>
                  <a:schemeClr val="bg1"/>
                </a:solidFill>
                <a:effectLst/>
                <a:latin typeface="Times New Roman" panose="02020603050405020304" pitchFamily="18" charset="0"/>
                <a:ea typeface="Times New Roman" panose="02020603050405020304" pitchFamily="18" charset="0"/>
              </a:rPr>
              <a:t>ergonomiškumo</a:t>
            </a:r>
            <a:r>
              <a:rPr lang="lt-LT" sz="1800" dirty="0">
                <a:solidFill>
                  <a:schemeClr val="bg1"/>
                </a:solidFill>
                <a:effectLst/>
                <a:latin typeface="Times New Roman" panose="02020603050405020304" pitchFamily="18" charset="0"/>
                <a:ea typeface="Times New Roman" panose="02020603050405020304" pitchFamily="18" charset="0"/>
              </a:rPr>
              <a:t> vertinimas (monitorius, kėdė, stalas, pelė, klaviatūra, aplinka). Diskutuojant ir vadovaujantis galiojančiais teisės aktais bei higienos normomis, aptariamas kompiuterių klasės ar konkrečios skaitmeninio darbo vietos atitikimas reikalavimams, užpildoma sukurta anketa. Prisimenamos sveikatos problemos, kylančios dėl netinkamai įrengtos skaitmeninio darbo vietos, netinkamo elgesio ir laikysenos prie kompiuterio, ir šių problemų prevencijos priemonės.</a:t>
            </a:r>
            <a:endParaRPr lang="en-LT" sz="1800" dirty="0">
              <a:solidFill>
                <a:schemeClr val="bg1"/>
              </a:solidFill>
              <a:effectLst/>
              <a:latin typeface="Times New Roman" panose="02020603050405020304" pitchFamily="18" charset="0"/>
              <a:ea typeface="Times New Roman" panose="02020603050405020304" pitchFamily="18" charset="0"/>
            </a:endParaRPr>
          </a:p>
          <a:p>
            <a:pPr indent="0" algn="just">
              <a:buNone/>
            </a:pPr>
            <a:r>
              <a:rPr lang="lt-LT" sz="1800" dirty="0">
                <a:solidFill>
                  <a:schemeClr val="bg1"/>
                </a:solidFill>
                <a:effectLst/>
                <a:latin typeface="Times New Roman" panose="02020603050405020304" pitchFamily="18" charset="0"/>
                <a:ea typeface="Times New Roman" panose="02020603050405020304" pitchFamily="18" charset="0"/>
              </a:rPr>
              <a:t>30.6.2. </a:t>
            </a:r>
            <a:r>
              <a:rPr lang="lt-LT" sz="1800" b="1" dirty="0">
                <a:solidFill>
                  <a:schemeClr val="bg1"/>
                </a:solidFill>
                <a:effectLst/>
                <a:latin typeface="Times New Roman" panose="02020603050405020304" pitchFamily="18" charset="0"/>
                <a:ea typeface="Times New Roman" panose="02020603050405020304" pitchFamily="18" charset="0"/>
              </a:rPr>
              <a:t>Poveikio aplinkai prognozė taikant skaitmenines technologijas. </a:t>
            </a:r>
            <a:r>
              <a:rPr lang="lt-LT" sz="1800" dirty="0">
                <a:solidFill>
                  <a:schemeClr val="bg1"/>
                </a:solidFill>
                <a:effectLst/>
                <a:latin typeface="Times New Roman" panose="02020603050405020304" pitchFamily="18" charset="0"/>
                <a:ea typeface="Times New Roman" panose="02020603050405020304" pitchFamily="18" charset="0"/>
              </a:rPr>
              <a:t>Susipažįstama su šiuo metu Europoje ir Lietuvoje naudojamomis aplinkos apsaugos informacinėmis ir aplinkos monitoringo sistemomis, šių sistemų viešai teikiamais atviraisiais monitoringo duomenimis ir informacija. Naudojant pasirinktą kompiuterinio modeliavimo simuliacijos sistemą (pavyzdžiui, </a:t>
            </a:r>
            <a:r>
              <a:rPr lang="lt-LT" sz="1800" dirty="0" err="1">
                <a:solidFill>
                  <a:schemeClr val="bg1"/>
                </a:solidFill>
                <a:effectLst/>
                <a:latin typeface="Times New Roman" panose="02020603050405020304" pitchFamily="18" charset="0"/>
                <a:ea typeface="Times New Roman" panose="02020603050405020304" pitchFamily="18" charset="0"/>
              </a:rPr>
              <a:t>NetLogo</a:t>
            </a:r>
            <a:r>
              <a:rPr lang="lt-LT" sz="1800" dirty="0">
                <a:solidFill>
                  <a:schemeClr val="bg1"/>
                </a:solidFill>
                <a:effectLst/>
                <a:latin typeface="Times New Roman" panose="02020603050405020304" pitchFamily="18" charset="0"/>
                <a:ea typeface="Times New Roman" panose="02020603050405020304" pitchFamily="18" charset="0"/>
              </a:rPr>
              <a:t>, </a:t>
            </a:r>
            <a:r>
              <a:rPr lang="lt-LT" sz="1800" dirty="0" err="1">
                <a:solidFill>
                  <a:schemeClr val="bg1"/>
                </a:solidFill>
                <a:effectLst/>
                <a:latin typeface="Times New Roman" panose="02020603050405020304" pitchFamily="18" charset="0"/>
                <a:ea typeface="Times New Roman" panose="02020603050405020304" pitchFamily="18" charset="0"/>
              </a:rPr>
              <a:t>AnyLogic</a:t>
            </a:r>
            <a:r>
              <a:rPr lang="lt-LT" sz="1800" dirty="0">
                <a:solidFill>
                  <a:schemeClr val="bg1"/>
                </a:solidFill>
                <a:effectLst/>
                <a:latin typeface="Times New Roman" panose="02020603050405020304" pitchFamily="18" charset="0"/>
                <a:ea typeface="Times New Roman" panose="02020603050405020304" pitchFamily="18" charset="0"/>
              </a:rPr>
              <a:t> (</a:t>
            </a:r>
            <a:r>
              <a:rPr lang="lt-LT" sz="1800" dirty="0" err="1">
                <a:solidFill>
                  <a:schemeClr val="bg1"/>
                </a:solidFill>
                <a:effectLst/>
                <a:latin typeface="Times New Roman" panose="02020603050405020304" pitchFamily="18" charset="0"/>
                <a:ea typeface="Times New Roman" panose="02020603050405020304" pitchFamily="18" charset="0"/>
              </a:rPr>
              <a:t>free</a:t>
            </a:r>
            <a:r>
              <a:rPr lang="lt-LT" sz="1800" dirty="0">
                <a:solidFill>
                  <a:schemeClr val="bg1"/>
                </a:solidFill>
                <a:effectLst/>
                <a:latin typeface="Times New Roman" panose="02020603050405020304" pitchFamily="18" charset="0"/>
                <a:ea typeface="Times New Roman" panose="02020603050405020304" pitchFamily="18" charset="0"/>
              </a:rPr>
              <a:t> </a:t>
            </a:r>
            <a:r>
              <a:rPr lang="lt-LT" sz="1800" dirty="0" err="1">
                <a:solidFill>
                  <a:schemeClr val="bg1"/>
                </a:solidFill>
                <a:effectLst/>
                <a:latin typeface="Times New Roman" panose="02020603050405020304" pitchFamily="18" charset="0"/>
                <a:ea typeface="Times New Roman" panose="02020603050405020304" pitchFamily="18" charset="0"/>
              </a:rPr>
              <a:t>Personal</a:t>
            </a:r>
            <a:r>
              <a:rPr lang="lt-LT" sz="1800" dirty="0">
                <a:solidFill>
                  <a:schemeClr val="bg1"/>
                </a:solidFill>
                <a:effectLst/>
                <a:latin typeface="Times New Roman" panose="02020603050405020304" pitchFamily="18" charset="0"/>
                <a:ea typeface="Times New Roman" panose="02020603050405020304" pitchFamily="18" charset="0"/>
              </a:rPr>
              <a:t> </a:t>
            </a:r>
            <a:r>
              <a:rPr lang="lt-LT" sz="1800" dirty="0" err="1">
                <a:solidFill>
                  <a:schemeClr val="bg1"/>
                </a:solidFill>
                <a:effectLst/>
                <a:latin typeface="Times New Roman" panose="02020603050405020304" pitchFamily="18" charset="0"/>
                <a:ea typeface="Times New Roman" panose="02020603050405020304" pitchFamily="18" charset="0"/>
              </a:rPr>
              <a:t>Learning</a:t>
            </a:r>
            <a:r>
              <a:rPr lang="lt-LT" sz="1800" dirty="0">
                <a:solidFill>
                  <a:schemeClr val="bg1"/>
                </a:solidFill>
                <a:effectLst/>
                <a:latin typeface="Times New Roman" panose="02020603050405020304" pitchFamily="18" charset="0"/>
                <a:ea typeface="Times New Roman" panose="02020603050405020304" pitchFamily="18" charset="0"/>
              </a:rPr>
              <a:t> Edition), </a:t>
            </a:r>
            <a:r>
              <a:rPr lang="lt-LT" sz="1800" dirty="0" err="1">
                <a:solidFill>
                  <a:schemeClr val="bg1"/>
                </a:solidFill>
                <a:effectLst/>
                <a:latin typeface="Times New Roman" panose="02020603050405020304" pitchFamily="18" charset="0"/>
                <a:ea typeface="Times New Roman" panose="02020603050405020304" pitchFamily="18" charset="0"/>
              </a:rPr>
              <a:t>Powersim</a:t>
            </a:r>
            <a:r>
              <a:rPr lang="lt-LT" sz="1800" dirty="0">
                <a:solidFill>
                  <a:schemeClr val="bg1"/>
                </a:solidFill>
                <a:effectLst/>
                <a:latin typeface="Times New Roman" panose="02020603050405020304" pitchFamily="18" charset="0"/>
                <a:ea typeface="Times New Roman" panose="02020603050405020304" pitchFamily="18" charset="0"/>
              </a:rPr>
              <a:t>, </a:t>
            </a:r>
            <a:r>
              <a:rPr lang="lt-LT" sz="1800" dirty="0" err="1">
                <a:solidFill>
                  <a:schemeClr val="bg1"/>
                </a:solidFill>
                <a:effectLst/>
                <a:latin typeface="Times New Roman" panose="02020603050405020304" pitchFamily="18" charset="0"/>
                <a:ea typeface="Times New Roman" panose="02020603050405020304" pitchFamily="18" charset="0"/>
              </a:rPr>
              <a:t>Vensim</a:t>
            </a:r>
            <a:r>
              <a:rPr lang="lt-LT" sz="1800" dirty="0">
                <a:solidFill>
                  <a:schemeClr val="bg1"/>
                </a:solidFill>
                <a:effectLst/>
                <a:latin typeface="Times New Roman" panose="02020603050405020304" pitchFamily="18" charset="0"/>
                <a:ea typeface="Times New Roman" panose="02020603050405020304" pitchFamily="18" charset="0"/>
              </a:rPr>
              <a:t>, </a:t>
            </a:r>
            <a:r>
              <a:rPr lang="lt-LT" sz="1800" dirty="0" err="1">
                <a:solidFill>
                  <a:schemeClr val="bg1"/>
                </a:solidFill>
                <a:effectLst/>
                <a:latin typeface="Times New Roman" panose="02020603050405020304" pitchFamily="18" charset="0"/>
                <a:ea typeface="Times New Roman" panose="02020603050405020304" pitchFamily="18" charset="0"/>
              </a:rPr>
              <a:t>R</a:t>
            </a:r>
            <a:r>
              <a:rPr lang="lt-LT" sz="1800" dirty="0">
                <a:solidFill>
                  <a:schemeClr val="bg1"/>
                </a:solidFill>
                <a:effectLst/>
                <a:latin typeface="Times New Roman" panose="02020603050405020304" pitchFamily="18" charset="0"/>
                <a:ea typeface="Times New Roman" panose="02020603050405020304" pitchFamily="18" charset="0"/>
              </a:rPr>
              <a:t> paketą ar kt.), atliekami projektai ir tęsiama integruota su gamtos, socialiniais mokslais tyrinėjimo veikla. Renkami ir analizuojami duomenys, modeliuojamas ir prognozuojamas galimas poveikis aplinkai.</a:t>
            </a:r>
            <a:endParaRPr lang="en-LT" sz="1800" dirty="0">
              <a:solidFill>
                <a:schemeClr val="bg1"/>
              </a:solidFill>
              <a:effectLst/>
              <a:latin typeface="Times New Roman" panose="02020603050405020304" pitchFamily="18" charset="0"/>
              <a:ea typeface="Times New Roman" panose="02020603050405020304" pitchFamily="18" charset="0"/>
            </a:endParaRPr>
          </a:p>
          <a:p>
            <a:pPr marL="0" indent="0">
              <a:buSzPct val="100000"/>
              <a:buNone/>
            </a:pPr>
            <a:endParaRPr lang="lt-LT" sz="3600" dirty="0">
              <a:solidFill>
                <a:schemeClr val="bg1"/>
              </a:solidFill>
            </a:endParaRPr>
          </a:p>
        </p:txBody>
      </p:sp>
    </p:spTree>
    <p:extLst>
      <p:ext uri="{BB962C8B-B14F-4D97-AF65-F5344CB8AC3E}">
        <p14:creationId xmlns:p14="http://schemas.microsoft.com/office/powerpoint/2010/main" val="3949809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8FE0FBD4-EAB4-CCC9-1523-AC3B19BBC88B}"/>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01A8B638-C75B-3BBF-9453-05DD91FB591C}"/>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13 tema</a:t>
            </a:r>
            <a:br>
              <a:rPr lang="lt-LT" dirty="0"/>
            </a:br>
            <a:r>
              <a:rPr lang="lt-LT" sz="3200" dirty="0">
                <a:solidFill>
                  <a:schemeClr val="accent6">
                    <a:lumMod val="40000"/>
                    <a:lumOff val="60000"/>
                  </a:schemeClr>
                </a:solidFill>
              </a:rPr>
              <a:t>Animuotų objektų kūrimas (2D), modeliavimas (IV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2B943C41-F7AF-5F11-8226-665712EDBDAC}"/>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marL="0" indent="0">
              <a:buSzPct val="100000"/>
              <a:buNone/>
            </a:pPr>
            <a:r>
              <a:rPr lang="lt-LT" sz="2000" dirty="0">
                <a:solidFill>
                  <a:schemeClr val="bg1"/>
                </a:solidFill>
                <a:effectLst/>
                <a:latin typeface="Times New Roman" panose="02020603050405020304" pitchFamily="18" charset="0"/>
                <a:ea typeface="Times New Roman" panose="02020603050405020304" pitchFamily="18" charset="0"/>
              </a:rPr>
              <a:t>31.1.1. </a:t>
            </a:r>
            <a:r>
              <a:rPr lang="lt-LT" sz="2000" b="1" dirty="0">
                <a:solidFill>
                  <a:schemeClr val="bg1"/>
                </a:solidFill>
                <a:effectLst/>
                <a:latin typeface="Times New Roman" panose="02020603050405020304" pitchFamily="18" charset="0"/>
                <a:ea typeface="Times New Roman" panose="02020603050405020304" pitchFamily="18" charset="0"/>
              </a:rPr>
              <a:t>Animuotų kompiuterinės grafikos objektų kūrimas. </a:t>
            </a:r>
            <a:r>
              <a:rPr lang="lt-LT" sz="2000" dirty="0">
                <a:solidFill>
                  <a:schemeClr val="bg1"/>
                </a:solidFill>
                <a:effectLst/>
                <a:latin typeface="Times New Roman" panose="02020603050405020304" pitchFamily="18" charset="0"/>
                <a:ea typeface="Times New Roman" panose="02020603050405020304" pitchFamily="18" charset="0"/>
              </a:rPr>
              <a:t>Nagrinėjamos kompiuterinės animacijos kūrimo programos (pavyzdžiui, </a:t>
            </a:r>
            <a:r>
              <a:rPr lang="lt-LT" sz="2000" dirty="0" err="1">
                <a:solidFill>
                  <a:schemeClr val="bg1"/>
                </a:solidFill>
                <a:effectLst/>
                <a:latin typeface="Times New Roman" panose="02020603050405020304" pitchFamily="18" charset="0"/>
                <a:ea typeface="Times New Roman" panose="02020603050405020304" pitchFamily="18" charset="0"/>
              </a:rPr>
              <a:t>Blender</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Synfig</a:t>
            </a:r>
            <a:r>
              <a:rPr lang="lt-LT" sz="2000" dirty="0">
                <a:solidFill>
                  <a:schemeClr val="bg1"/>
                </a:solidFill>
                <a:effectLst/>
                <a:latin typeface="Times New Roman" panose="02020603050405020304" pitchFamily="18" charset="0"/>
                <a:ea typeface="Times New Roman" panose="02020603050405020304" pitchFamily="18" charset="0"/>
              </a:rPr>
              <a:t> Studio, Autodesk </a:t>
            </a:r>
            <a:r>
              <a:rPr lang="lt-LT" sz="2000" dirty="0" err="1">
                <a:solidFill>
                  <a:schemeClr val="bg1"/>
                </a:solidFill>
                <a:effectLst/>
                <a:latin typeface="Times New Roman" panose="02020603050405020304" pitchFamily="18" charset="0"/>
                <a:ea typeface="Times New Roman" panose="02020603050405020304" pitchFamily="18" charset="0"/>
              </a:rPr>
              <a:t>Maya</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CrazyTalk</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Hippani</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Animator</a:t>
            </a:r>
            <a:r>
              <a:rPr lang="lt-LT" sz="2000" dirty="0">
                <a:solidFill>
                  <a:schemeClr val="bg1"/>
                </a:solidFill>
                <a:effectLst/>
                <a:latin typeface="Times New Roman" panose="02020603050405020304" pitchFamily="18" charset="0"/>
                <a:ea typeface="Times New Roman" panose="02020603050405020304" pitchFamily="18" charset="0"/>
              </a:rPr>
              <a:t>, Adobe </a:t>
            </a:r>
            <a:r>
              <a:rPr lang="lt-LT" sz="2000" dirty="0" err="1">
                <a:solidFill>
                  <a:schemeClr val="bg1"/>
                </a:solidFill>
                <a:effectLst/>
                <a:latin typeface="Times New Roman" panose="02020603050405020304" pitchFamily="18" charset="0"/>
                <a:ea typeface="Times New Roman" panose="02020603050405020304" pitchFamily="18" charset="0"/>
              </a:rPr>
              <a:t>After</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Effects</a:t>
            </a:r>
            <a:r>
              <a:rPr lang="lt-LT" sz="2000" dirty="0">
                <a:solidFill>
                  <a:schemeClr val="bg1"/>
                </a:solidFill>
                <a:effectLst/>
                <a:latin typeface="Times New Roman" panose="02020603050405020304" pitchFamily="18" charset="0"/>
                <a:ea typeface="Times New Roman" panose="02020603050405020304" pitchFamily="18" charset="0"/>
              </a:rPr>
              <a:t> ir pan.). Mokomasi kurti pasirinktam animacijos scenarijui reikalingus elementus (pavyzdžiui, fonų parinkimą, judesį, ėjimą, kūno kalbą, išraiškos ir lūpų sinchronizaciją, deformacijas, pasirengimą veiksmui, liekamuosius veiksmus), kadro dizainą, įgarsinimą, garso takelio parengimą, animacijos montažą. Aptariamas animacijos panaudojimas įvairiose programose ir (ar) skaitmeninio turinio sklaidos sistemose bei skaitmeniniuose dokumentuose.</a:t>
            </a:r>
            <a:endParaRPr lang="lt-LT" sz="2000" dirty="0">
              <a:solidFill>
                <a:schemeClr val="bg1"/>
              </a:solidFill>
            </a:endParaRPr>
          </a:p>
        </p:txBody>
      </p:sp>
    </p:spTree>
    <p:extLst>
      <p:ext uri="{BB962C8B-B14F-4D97-AF65-F5344CB8AC3E}">
        <p14:creationId xmlns:p14="http://schemas.microsoft.com/office/powerpoint/2010/main" val="3354114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3A12CBEB-A9F5-28C4-D512-0C195B8D601E}"/>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B2887D48-E0C5-9431-C341-95B184DB39FF}"/>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14 tema</a:t>
            </a:r>
            <a:br>
              <a:rPr lang="lt-LT" dirty="0"/>
            </a:br>
            <a:r>
              <a:rPr lang="lt-LT" sz="3200" dirty="0">
                <a:solidFill>
                  <a:schemeClr val="accent6">
                    <a:lumMod val="40000"/>
                    <a:lumOff val="60000"/>
                  </a:schemeClr>
                </a:solidFill>
              </a:rPr>
              <a:t>Elektroninių leidinių rengimas (IV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D26C5CEB-D564-2096-B042-E6863B51ED1D}"/>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marL="0" indent="0">
              <a:buSzPct val="100000"/>
              <a:buNone/>
            </a:pPr>
            <a:r>
              <a:rPr lang="lt-LT" sz="2000" dirty="0">
                <a:solidFill>
                  <a:schemeClr val="bg1"/>
                </a:solidFill>
                <a:effectLst/>
                <a:latin typeface="Times New Roman" panose="02020603050405020304" pitchFamily="18" charset="0"/>
                <a:ea typeface="Times New Roman" panose="02020603050405020304" pitchFamily="18" charset="0"/>
              </a:rPr>
              <a:t>31.1.2. </a:t>
            </a:r>
            <a:r>
              <a:rPr lang="lt-LT" sz="2000" b="1" dirty="0">
                <a:solidFill>
                  <a:schemeClr val="bg1"/>
                </a:solidFill>
                <a:effectLst/>
                <a:latin typeface="Times New Roman" panose="02020603050405020304" pitchFamily="18" charset="0"/>
                <a:ea typeface="Times New Roman" panose="02020603050405020304" pitchFamily="18" charset="0"/>
              </a:rPr>
              <a:t>Elektroninių leidinių rengimas. </a:t>
            </a:r>
            <a:r>
              <a:rPr lang="lt-LT" sz="2000" dirty="0">
                <a:solidFill>
                  <a:schemeClr val="bg1"/>
                </a:solidFill>
                <a:effectLst/>
                <a:latin typeface="Times New Roman" panose="02020603050405020304" pitchFamily="18" charset="0"/>
                <a:ea typeface="Times New Roman" panose="02020603050405020304" pitchFamily="18" charset="0"/>
              </a:rPr>
              <a:t>Aptariama, kas laikoma elektroniniu leidiniu, jo projektavimas, rengimas, publikavimas ir platinimas. Mokomasi dirbti su elektroninės leidybos programomis ir (ar) turinio valdymo sistemomis, skirtomis elektroniniams leidiniams rengti (pavyzdžiui, </a:t>
            </a:r>
            <a:r>
              <a:rPr lang="lt-LT" sz="2000" dirty="0" err="1">
                <a:solidFill>
                  <a:schemeClr val="bg1"/>
                </a:solidFill>
                <a:effectLst/>
                <a:latin typeface="Times New Roman" panose="02020603050405020304" pitchFamily="18" charset="0"/>
                <a:ea typeface="Times New Roman" panose="02020603050405020304" pitchFamily="18" charset="0"/>
              </a:rPr>
              <a:t>Canva</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BookCreator</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Scribus</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WordPress</a:t>
            </a:r>
            <a:r>
              <a:rPr lang="lt-LT" sz="2000" dirty="0">
                <a:solidFill>
                  <a:schemeClr val="bg1"/>
                </a:solidFill>
                <a:effectLst/>
                <a:latin typeface="Times New Roman" panose="02020603050405020304" pitchFamily="18" charset="0"/>
                <a:ea typeface="Times New Roman" panose="02020603050405020304" pitchFamily="18" charset="0"/>
              </a:rPr>
              <a:t>, </a:t>
            </a:r>
            <a:r>
              <a:rPr lang="lt-LT" sz="2000" dirty="0" err="1">
                <a:solidFill>
                  <a:schemeClr val="bg1"/>
                </a:solidFill>
                <a:effectLst/>
                <a:latin typeface="Times New Roman" panose="02020603050405020304" pitchFamily="18" charset="0"/>
                <a:ea typeface="Times New Roman" panose="02020603050405020304" pitchFamily="18" charset="0"/>
              </a:rPr>
              <a:t>Joomla</a:t>
            </a:r>
            <a:r>
              <a:rPr lang="lt-LT" sz="2000" dirty="0">
                <a:solidFill>
                  <a:schemeClr val="bg1"/>
                </a:solidFill>
                <a:effectLst/>
                <a:latin typeface="Times New Roman" panose="02020603050405020304" pitchFamily="18" charset="0"/>
                <a:ea typeface="Times New Roman" panose="02020603050405020304" pitchFamily="18" charset="0"/>
              </a:rPr>
              <a:t>! ir pan.). Nagrinėjami elektroninių leidinių grafinio dizaino pradmenys, grafikos, garso, filmuoto vaizdo ir animuotų elementų parengimas ir galimybė panaudoti elektroniniame leidinyje.</a:t>
            </a:r>
            <a:endParaRPr lang="lt-LT" sz="2000" dirty="0">
              <a:solidFill>
                <a:schemeClr val="bg1"/>
              </a:solidFill>
            </a:endParaRPr>
          </a:p>
        </p:txBody>
      </p:sp>
    </p:spTree>
    <p:extLst>
      <p:ext uri="{BB962C8B-B14F-4D97-AF65-F5344CB8AC3E}">
        <p14:creationId xmlns:p14="http://schemas.microsoft.com/office/powerpoint/2010/main" val="719111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B9E50E50-EB8F-FC1A-467F-5DDF7C623406}"/>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72CE1200-A642-ABD6-4BA3-5A16CF50041E}"/>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15 tema</a:t>
            </a:r>
            <a:br>
              <a:rPr lang="lt-LT" dirty="0"/>
            </a:br>
            <a:r>
              <a:rPr lang="lt-LT" sz="3200" dirty="0">
                <a:solidFill>
                  <a:schemeClr val="accent6">
                    <a:lumMod val="40000"/>
                    <a:lumOff val="60000"/>
                  </a:schemeClr>
                </a:solidFill>
              </a:rPr>
              <a:t>Duomenų struktūrų naudojimas (IV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81C7365F-99DE-2CD0-B761-DDF7C7E8DA12}"/>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marL="0" indent="0">
              <a:buSzPct val="100000"/>
              <a:buNone/>
            </a:pPr>
            <a:r>
              <a:rPr lang="lt-LT" sz="2000" dirty="0">
                <a:solidFill>
                  <a:schemeClr val="bg1"/>
                </a:solidFill>
                <a:effectLst/>
                <a:latin typeface="Times New Roman" panose="02020603050405020304" pitchFamily="18" charset="0"/>
                <a:ea typeface="Times New Roman" panose="02020603050405020304" pitchFamily="18" charset="0"/>
              </a:rPr>
              <a:t>31.2.1. </a:t>
            </a:r>
            <a:r>
              <a:rPr lang="lt-LT" sz="2000" b="1" dirty="0">
                <a:solidFill>
                  <a:schemeClr val="bg1"/>
                </a:solidFill>
                <a:effectLst/>
                <a:latin typeface="Times New Roman" panose="02020603050405020304" pitchFamily="18" charset="0"/>
                <a:ea typeface="Times New Roman" panose="02020603050405020304" pitchFamily="18" charset="0"/>
              </a:rPr>
              <a:t>Duomenų struktūrų naudojimas. </a:t>
            </a:r>
            <a:r>
              <a:rPr lang="lt-LT" sz="2000" dirty="0">
                <a:solidFill>
                  <a:schemeClr val="bg1"/>
                </a:solidFill>
                <a:effectLst/>
                <a:latin typeface="Times New Roman" panose="02020603050405020304" pitchFamily="18" charset="0"/>
                <a:ea typeface="Times New Roman" panose="02020603050405020304" pitchFamily="18" charset="0"/>
              </a:rPr>
              <a:t>Mokomasi naudotis standartinėmis pasirinktos programavimo kalbos duomenų struktūromis (klasėmis). Aptariami abstrakčiųjų duomenų struktūrų pavyzdžiai (dinaminis masyvas ir pan.). Aiškinamasi, kokius veiksmus galima atlikti su aptartomis duomenų struktūromis pasirinktoje programavimo kalboje. Kuriamos sudėtinės duomenų struktūros, pavyzdžiui, struktūrų (klasių) masyvas (sąrašas), masyvas (sąrašas) struktūroje (klasėje).</a:t>
            </a:r>
            <a:endParaRPr lang="en-LT"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504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DEC5166A-C3D2-6BEA-CF6A-2D4AD56F4A6A}"/>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83C72588-1CA3-FEC4-4D2A-2156C2DF4C0B}"/>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16 tema</a:t>
            </a:r>
            <a:br>
              <a:rPr lang="lt-LT" dirty="0"/>
            </a:br>
            <a:r>
              <a:rPr lang="lt-LT" sz="3200" dirty="0">
                <a:solidFill>
                  <a:schemeClr val="accent6">
                    <a:lumMod val="40000"/>
                    <a:lumOff val="60000"/>
                  </a:schemeClr>
                </a:solidFill>
              </a:rPr>
              <a:t>Algoritmai (IV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F771DE53-E481-EF1E-2192-FECE0FDD4525}"/>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marL="0" indent="0">
              <a:buSzPct val="100000"/>
              <a:buNone/>
            </a:pPr>
            <a:r>
              <a:rPr lang="lt-LT" sz="2000" dirty="0">
                <a:solidFill>
                  <a:schemeClr val="bg1"/>
                </a:solidFill>
                <a:effectLst/>
                <a:latin typeface="Times New Roman" panose="02020603050405020304" pitchFamily="18" charset="0"/>
                <a:ea typeface="Times New Roman" panose="02020603050405020304" pitchFamily="18" charset="0"/>
              </a:rPr>
              <a:t>31.2.2. </a:t>
            </a:r>
            <a:r>
              <a:rPr lang="lt-LT" sz="2000" b="1" dirty="0">
                <a:solidFill>
                  <a:schemeClr val="bg1"/>
                </a:solidFill>
                <a:effectLst/>
                <a:latin typeface="Times New Roman" panose="02020603050405020304" pitchFamily="18" charset="0"/>
                <a:ea typeface="Times New Roman" panose="02020603050405020304" pitchFamily="18" charset="0"/>
              </a:rPr>
              <a:t>Algoritmai</a:t>
            </a:r>
            <a:r>
              <a:rPr lang="lt-LT" sz="2000" dirty="0">
                <a:solidFill>
                  <a:schemeClr val="bg1"/>
                </a:solidFill>
                <a:effectLst/>
                <a:latin typeface="Times New Roman" panose="02020603050405020304" pitchFamily="18" charset="0"/>
                <a:ea typeface="Times New Roman" panose="02020603050405020304" pitchFamily="18" charset="0"/>
              </a:rPr>
              <a:t>. Mokomasi užrašyti loginius reiškinius ir juos panaudoti masyvo (ar struktūrų (klasių) masyvo (sąrašo) rikiavimo, reikšmių paieškos, reikšmių šalinimo, reikšmių papildymo veiksmuose. Konstruojamos programos iš standartinių kalbos ir mokinių parašytų rikiavimo, paieškos algoritmų; akcentuojama jų nauda kuriamai programai.</a:t>
            </a:r>
            <a:endParaRPr lang="lt-LT" sz="2000" dirty="0">
              <a:solidFill>
                <a:schemeClr val="bg1"/>
              </a:solidFill>
            </a:endParaRPr>
          </a:p>
        </p:txBody>
      </p:sp>
    </p:spTree>
    <p:extLst>
      <p:ext uri="{BB962C8B-B14F-4D97-AF65-F5344CB8AC3E}">
        <p14:creationId xmlns:p14="http://schemas.microsoft.com/office/powerpoint/2010/main" val="3341219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C712E48E-555C-FCB2-B7AC-CA442D6494D7}"/>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D352DF2E-322D-9DAC-71B3-427BF8CE2C13}"/>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17 tema</a:t>
            </a:r>
            <a:br>
              <a:rPr lang="lt-LT" dirty="0"/>
            </a:br>
            <a:r>
              <a:rPr lang="lt-LT" sz="3200" dirty="0">
                <a:solidFill>
                  <a:schemeClr val="accent6">
                    <a:lumMod val="40000"/>
                    <a:lumOff val="60000"/>
                  </a:schemeClr>
                </a:solidFill>
              </a:rPr>
              <a:t>Programų testavimas ir taisymas (IV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9353E537-2310-F32A-A8F5-48585A63D981}"/>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marL="0" indent="0">
              <a:buSzPct val="100000"/>
              <a:buNone/>
            </a:pPr>
            <a:r>
              <a:rPr lang="lt-LT" sz="2000" dirty="0">
                <a:solidFill>
                  <a:schemeClr val="bg1"/>
                </a:solidFill>
                <a:effectLst/>
                <a:latin typeface="Times New Roman" panose="02020603050405020304" pitchFamily="18" charset="0"/>
                <a:ea typeface="Times New Roman" panose="02020603050405020304" pitchFamily="18" charset="0"/>
              </a:rPr>
              <a:t>31.2.3. </a:t>
            </a:r>
            <a:r>
              <a:rPr lang="lt-LT" sz="2000" b="1" dirty="0">
                <a:solidFill>
                  <a:schemeClr val="bg1"/>
                </a:solidFill>
                <a:effectLst/>
                <a:latin typeface="Times New Roman" panose="02020603050405020304" pitchFamily="18" charset="0"/>
                <a:ea typeface="Times New Roman" panose="02020603050405020304" pitchFamily="18" charset="0"/>
              </a:rPr>
              <a:t>Programų testavimas ir taisymas. </a:t>
            </a:r>
            <a:r>
              <a:rPr lang="lt-LT" sz="2000" dirty="0">
                <a:solidFill>
                  <a:schemeClr val="bg1"/>
                </a:solidFill>
                <a:effectLst/>
                <a:latin typeface="Times New Roman" panose="02020603050405020304" pitchFamily="18" charset="0"/>
                <a:ea typeface="Times New Roman" panose="02020603050405020304" pitchFamily="18" charset="0"/>
              </a:rPr>
              <a:t>Diskutuojama apie testavimo strategijas, aiškinamasi, kuo skiriasi įprasti ir ekstremalūs duomenų rinkiniai. Konstruojami pradiniai duomenų rinkiniai, mokomasi naudojantis šiais rinkiniais ieškoti klaidų ir jas taisyti.</a:t>
            </a:r>
            <a:endParaRPr lang="lt-LT" sz="2000" dirty="0">
              <a:solidFill>
                <a:schemeClr val="bg1"/>
              </a:solidFill>
            </a:endParaRPr>
          </a:p>
        </p:txBody>
      </p:sp>
    </p:spTree>
    <p:extLst>
      <p:ext uri="{BB962C8B-B14F-4D97-AF65-F5344CB8AC3E}">
        <p14:creationId xmlns:p14="http://schemas.microsoft.com/office/powerpoint/2010/main" val="244290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56B547A4-4BBD-A962-D67E-C4D6B94B2558}"/>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6E50B657-4867-3513-7F7A-4EF3937161B2}"/>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18 tema</a:t>
            </a:r>
            <a:br>
              <a:rPr lang="lt-LT" dirty="0"/>
            </a:br>
            <a:r>
              <a:rPr lang="lt-LT" sz="3200" dirty="0">
                <a:solidFill>
                  <a:schemeClr val="accent6">
                    <a:lumMod val="40000"/>
                    <a:lumOff val="60000"/>
                  </a:schemeClr>
                </a:solidFill>
              </a:rPr>
              <a:t>Informacijos (rezultatų) pateikimas (IV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0B6C00B5-CBD9-026A-29AC-F13F4D715362}"/>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marL="0" indent="0">
              <a:buSzPct val="100000"/>
              <a:buNone/>
            </a:pPr>
            <a:r>
              <a:rPr lang="lt-LT" sz="2000" dirty="0">
                <a:solidFill>
                  <a:schemeClr val="bg1"/>
                </a:solidFill>
                <a:effectLst/>
                <a:latin typeface="Times New Roman" panose="02020603050405020304" pitchFamily="18" charset="0"/>
                <a:ea typeface="Times New Roman" panose="02020603050405020304" pitchFamily="18" charset="0"/>
              </a:rPr>
              <a:t>31.3.1. </a:t>
            </a:r>
            <a:r>
              <a:rPr lang="lt-LT" sz="2000" b="1" dirty="0">
                <a:solidFill>
                  <a:schemeClr val="bg1"/>
                </a:solidFill>
                <a:effectLst/>
                <a:latin typeface="Times New Roman" panose="02020603050405020304" pitchFamily="18" charset="0"/>
                <a:ea typeface="Times New Roman" panose="02020603050405020304" pitchFamily="18" charset="0"/>
              </a:rPr>
              <a:t>Informacijos (rezultatų) pateikimas. </a:t>
            </a:r>
            <a:r>
              <a:rPr lang="lt-LT" sz="2000" dirty="0">
                <a:solidFill>
                  <a:schemeClr val="bg1"/>
                </a:solidFill>
                <a:effectLst/>
                <a:latin typeface="Times New Roman" panose="02020603050405020304" pitchFamily="18" charset="0"/>
                <a:ea typeface="Times New Roman" panose="02020603050405020304" pitchFamily="18" charset="0"/>
              </a:rPr>
              <a:t>Mokomasi pateikti duomenis suvestinėmis lentelėmis, juos rikiuoti ir atrinkti pagal kelis kriterijus, grupuoti, skaičiuoti tarpines sumas, formuoti ataskaitas. Prisimenamos anksčiau išmoktos duomenų </a:t>
            </a:r>
            <a:r>
              <a:rPr lang="lt-LT" sz="2000" dirty="0" err="1">
                <a:solidFill>
                  <a:schemeClr val="bg1"/>
                </a:solidFill>
                <a:effectLst/>
                <a:latin typeface="Times New Roman" panose="02020603050405020304" pitchFamily="18" charset="0"/>
                <a:ea typeface="Times New Roman" panose="02020603050405020304" pitchFamily="18" charset="0"/>
              </a:rPr>
              <a:t>tyrybai</a:t>
            </a:r>
            <a:r>
              <a:rPr lang="lt-LT" sz="2000" dirty="0">
                <a:solidFill>
                  <a:schemeClr val="bg1"/>
                </a:solidFill>
                <a:effectLst/>
                <a:latin typeface="Times New Roman" panose="02020603050405020304" pitchFamily="18" charset="0"/>
                <a:ea typeface="Times New Roman" panose="02020603050405020304" pitchFamily="18" charset="0"/>
              </a:rPr>
              <a:t> naudotos funkcijos, diagramų braižymas (linijinės, stulpelinės, skritulinės, juostinės, histogramos, stačiakampės, sklaidos, kombinuotosios). Mokomasi apdoroti tekstinę informaciją naudojant darbui su tekstu skirtas funkcijas. Aptariami galimi sprendimai, formuluojamos išvados.</a:t>
            </a:r>
            <a:endParaRPr lang="lt-LT" sz="2000" dirty="0">
              <a:solidFill>
                <a:schemeClr val="bg1"/>
              </a:solidFill>
            </a:endParaRPr>
          </a:p>
        </p:txBody>
      </p:sp>
    </p:spTree>
    <p:extLst>
      <p:ext uri="{BB962C8B-B14F-4D97-AF65-F5344CB8AC3E}">
        <p14:creationId xmlns:p14="http://schemas.microsoft.com/office/powerpoint/2010/main" val="7492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lt-LT"/>
              <a:t>LInMA svetainėje sukaupta ir / ar  parengta mokomoji / metodinė medžiaga (2)</a:t>
            </a:r>
            <a:endParaRPr/>
          </a:p>
        </p:txBody>
      </p:sp>
      <p:sp>
        <p:nvSpPr>
          <p:cNvPr id="108" name="Google Shape;108;p3"/>
          <p:cNvSpPr txBox="1">
            <a:spLocks noGrp="1"/>
          </p:cNvSpPr>
          <p:nvPr>
            <p:ph type="body" idx="1"/>
          </p:nvPr>
        </p:nvSpPr>
        <p:spPr>
          <a:xfrm>
            <a:off x="762000" y="2286000"/>
            <a:ext cx="10668000" cy="443048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5000"/>
              </a:lnSpc>
              <a:spcBef>
                <a:spcPts val="0"/>
              </a:spcBef>
              <a:spcAft>
                <a:spcPts val="0"/>
              </a:spcAft>
              <a:buClr>
                <a:schemeClr val="lt1"/>
              </a:buClr>
              <a:buSzPts val="2800"/>
              <a:buChar char="•"/>
            </a:pPr>
            <a:r>
              <a:rPr lang="lt-LT"/>
              <a:t>Animacijos technikos (Valentas Aškinis);</a:t>
            </a:r>
            <a:endParaRPr/>
          </a:p>
          <a:p>
            <a:pPr marL="228600" lvl="0" indent="-228600" algn="l" rtl="0">
              <a:lnSpc>
                <a:spcPct val="125000"/>
              </a:lnSpc>
              <a:spcBef>
                <a:spcPts val="1000"/>
              </a:spcBef>
              <a:spcAft>
                <a:spcPts val="0"/>
              </a:spcAft>
              <a:buClr>
                <a:schemeClr val="lt1"/>
              </a:buClr>
              <a:buSzPts val="2800"/>
              <a:buChar char="•"/>
            </a:pPr>
            <a:r>
              <a:rPr lang="lt-LT"/>
              <a:t>Vektorinė grafika 11 klasėje (Kristina Serapinaitė);</a:t>
            </a:r>
            <a:endParaRPr/>
          </a:p>
          <a:p>
            <a:pPr marL="228600" lvl="0" indent="-228600" algn="l" rtl="0">
              <a:lnSpc>
                <a:spcPct val="125000"/>
              </a:lnSpc>
              <a:spcBef>
                <a:spcPts val="1000"/>
              </a:spcBef>
              <a:spcAft>
                <a:spcPts val="0"/>
              </a:spcAft>
              <a:buClr>
                <a:schemeClr val="lt1"/>
              </a:buClr>
              <a:buSzPts val="2800"/>
              <a:buChar char="•"/>
            </a:pPr>
            <a:r>
              <a:rPr lang="lt-LT"/>
              <a:t>Darbas su „Inkscape“ programa (Kristina Serapinaitė);</a:t>
            </a:r>
            <a:endParaRPr/>
          </a:p>
          <a:p>
            <a:pPr marL="228600" lvl="0" indent="-228600" algn="l" rtl="0">
              <a:lnSpc>
                <a:spcPct val="125000"/>
              </a:lnSpc>
              <a:spcBef>
                <a:spcPts val="1000"/>
              </a:spcBef>
              <a:spcAft>
                <a:spcPts val="0"/>
              </a:spcAft>
              <a:buClr>
                <a:schemeClr val="lt1"/>
              </a:buClr>
              <a:buSzPts val="2800"/>
              <a:buChar char="•"/>
            </a:pPr>
            <a:r>
              <a:rPr lang="lt-LT"/>
              <a:t>Kompiuterių tinklai: pateiktys ir užduotys (Tatjana Balvočienė, Antanas Balvočius);</a:t>
            </a:r>
            <a:endParaRPr/>
          </a:p>
          <a:p>
            <a:pPr marL="228600" lvl="0" indent="-228600" algn="l" rtl="0">
              <a:lnSpc>
                <a:spcPct val="125000"/>
              </a:lnSpc>
              <a:spcBef>
                <a:spcPts val="1000"/>
              </a:spcBef>
              <a:spcAft>
                <a:spcPts val="0"/>
              </a:spcAft>
              <a:buClr>
                <a:schemeClr val="lt1"/>
              </a:buClr>
              <a:buSzPts val="2800"/>
              <a:buChar char="•"/>
            </a:pPr>
            <a:r>
              <a:rPr lang="lt-LT"/>
              <a:t>Kompiuterių tinklai (Karolis Tarutis).</a:t>
            </a:r>
            <a:endParaRPr/>
          </a:p>
          <a:p>
            <a:pPr marL="0" lvl="0" indent="0" algn="r" rtl="0">
              <a:lnSpc>
                <a:spcPct val="125000"/>
              </a:lnSpc>
              <a:spcBef>
                <a:spcPts val="1000"/>
              </a:spcBef>
              <a:spcAft>
                <a:spcPts val="0"/>
              </a:spcAft>
              <a:buClr>
                <a:schemeClr val="lt1"/>
              </a:buClr>
              <a:buSzPts val="2800"/>
              <a:buNone/>
            </a:pPr>
            <a:r>
              <a:rPr lang="lt-LT" b="1"/>
              <a:t>https://bit.ly/Kaupykla</a:t>
            </a:r>
            <a:endParaRPr b="1"/>
          </a:p>
          <a:p>
            <a:pPr marL="228600" lvl="0" indent="-50800" algn="l" rtl="0">
              <a:lnSpc>
                <a:spcPct val="125000"/>
              </a:lnSpc>
              <a:spcBef>
                <a:spcPts val="1000"/>
              </a:spcBef>
              <a:spcAft>
                <a:spcPts val="0"/>
              </a:spcAft>
              <a:buClr>
                <a:schemeClr val="lt1"/>
              </a:buClr>
              <a:buSzPts val="28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004F4387-1F89-296C-95A4-B84507F8557C}"/>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7C066158-9C16-4735-4B1E-211878A986EC}"/>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19 tema</a:t>
            </a:r>
            <a:br>
              <a:rPr lang="lt-LT" dirty="0"/>
            </a:br>
            <a:r>
              <a:rPr lang="lt-LT" sz="3200" dirty="0">
                <a:solidFill>
                  <a:schemeClr val="accent6">
                    <a:lumMod val="40000"/>
                    <a:lumOff val="60000"/>
                  </a:schemeClr>
                </a:solidFill>
              </a:rPr>
              <a:t>Dirbtinio intelekto taikymai (IV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BF10AEEE-37D6-0F8E-E3E2-C0EFAC0C53CE}"/>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marL="0" indent="0">
              <a:buSzPct val="100000"/>
              <a:buNone/>
            </a:pPr>
            <a:r>
              <a:rPr lang="lt-LT" sz="2000" dirty="0">
                <a:effectLst/>
                <a:latin typeface="Times New Roman" panose="02020603050405020304" pitchFamily="18" charset="0"/>
                <a:ea typeface="Times New Roman" panose="02020603050405020304" pitchFamily="18" charset="0"/>
              </a:rPr>
              <a:t>31.3.2. </a:t>
            </a:r>
            <a:r>
              <a:rPr lang="lt-LT" sz="2000" b="1" dirty="0">
                <a:effectLst/>
                <a:latin typeface="Times New Roman" panose="02020603050405020304" pitchFamily="18" charset="0"/>
                <a:ea typeface="Times New Roman" panose="02020603050405020304" pitchFamily="18" charset="0"/>
              </a:rPr>
              <a:t>Dirbtinis intelektas. </a:t>
            </a:r>
            <a:r>
              <a:rPr lang="lt-LT" sz="2000" dirty="0">
                <a:effectLst/>
                <a:latin typeface="Times New Roman" panose="02020603050405020304" pitchFamily="18" charset="0"/>
                <a:ea typeface="Times New Roman" panose="02020603050405020304" pitchFamily="18" charset="0"/>
              </a:rPr>
              <a:t>Nagrinėjami dirbtinio intelekto taikymai duomenims klasifikuoti (pavyzdžiui, gėlių klasifikavimas naudojant „Iris“ duomenų rinkinį), atpažinti (pavyzdžiui, tekstų analizei, kalbos, veido atpažinimui), prognozuoti (pavyzdžiui, oro temperatūrai prognozuoti). Aptariamos sprendimų medžio, dirbtinio neuroninio tinklo ir kitos naujausios dirbtinio intelekto technologijos. Prisimenama ir gilinamasi, kaip vyksta dirbtinio neuroninio tinklo apmokymas. Galima atlikti įvairius eksperimentus, pavyzdžiui, su </a:t>
            </a:r>
            <a:r>
              <a:rPr lang="lt-LT" sz="2000" dirty="0" err="1">
                <a:effectLst/>
                <a:latin typeface="Times New Roman" panose="02020603050405020304" pitchFamily="18" charset="0"/>
                <a:ea typeface="Times New Roman" panose="02020603050405020304" pitchFamily="18" charset="0"/>
              </a:rPr>
              <a:t>Orange</a:t>
            </a:r>
            <a:r>
              <a:rPr lang="lt-LT" sz="2000" dirty="0">
                <a:effectLst/>
                <a:latin typeface="Times New Roman" panose="02020603050405020304" pitchFamily="18" charset="0"/>
                <a:ea typeface="Times New Roman" panose="02020603050405020304" pitchFamily="18" charset="0"/>
              </a:rPr>
              <a:t>, </a:t>
            </a:r>
            <a:r>
              <a:rPr lang="lt-LT" sz="2000" dirty="0" err="1">
                <a:effectLst/>
                <a:latin typeface="Times New Roman" panose="02020603050405020304" pitchFamily="18" charset="0"/>
                <a:ea typeface="Times New Roman" panose="02020603050405020304" pitchFamily="18" charset="0"/>
              </a:rPr>
              <a:t>Python</a:t>
            </a:r>
            <a:r>
              <a:rPr lang="lt-LT" sz="2000" dirty="0">
                <a:effectLst/>
                <a:latin typeface="Times New Roman" panose="02020603050405020304" pitchFamily="18" charset="0"/>
                <a:ea typeface="Times New Roman" panose="02020603050405020304" pitchFamily="18" charset="0"/>
              </a:rPr>
              <a:t> ar kt., naudojant giliajam mokymuisi skirtas </a:t>
            </a:r>
            <a:r>
              <a:rPr lang="lt-LT" sz="2000" dirty="0" err="1">
                <a:effectLst/>
                <a:latin typeface="Times New Roman" panose="02020603050405020304" pitchFamily="18" charset="0"/>
                <a:ea typeface="Times New Roman" panose="02020603050405020304" pitchFamily="18" charset="0"/>
              </a:rPr>
              <a:t>TensorFlow</a:t>
            </a:r>
            <a:r>
              <a:rPr lang="lt-LT" sz="2000" dirty="0">
                <a:effectLst/>
                <a:latin typeface="Times New Roman" panose="02020603050405020304" pitchFamily="18" charset="0"/>
                <a:ea typeface="Times New Roman" panose="02020603050405020304" pitchFamily="18" charset="0"/>
              </a:rPr>
              <a:t> ir Keras API sąsajas.</a:t>
            </a:r>
            <a:endParaRPr lang="lt-LT" sz="2000" dirty="0"/>
          </a:p>
        </p:txBody>
      </p:sp>
    </p:spTree>
    <p:extLst>
      <p:ext uri="{BB962C8B-B14F-4D97-AF65-F5344CB8AC3E}">
        <p14:creationId xmlns:p14="http://schemas.microsoft.com/office/powerpoint/2010/main" val="3656848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18B02B30-C11B-281D-C4E1-2823D9CABE53}"/>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8D90D3A1-C0C7-407F-33B6-8EBDA737C12F}"/>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20 tema (1 dalis)</a:t>
            </a:r>
            <a:br>
              <a:rPr lang="lt-LT" dirty="0"/>
            </a:br>
            <a:r>
              <a:rPr lang="lt-LT" sz="3200" dirty="0">
                <a:solidFill>
                  <a:schemeClr val="accent6">
                    <a:lumMod val="40000"/>
                    <a:lumOff val="60000"/>
                  </a:schemeClr>
                </a:solidFill>
              </a:rPr>
              <a:t>Asmens duomenys, elektroninis parašas, ... (IV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E068896C-2FFD-25C9-8DFA-4A2A88C48EBD}"/>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fontScale="92500" lnSpcReduction="10000"/>
          </a:bodyPr>
          <a:lstStyle/>
          <a:p>
            <a:pPr marL="0" indent="0">
              <a:buSzPct val="100000"/>
              <a:buNone/>
            </a:pPr>
            <a:r>
              <a:rPr lang="lt-LT" sz="1800" dirty="0">
                <a:effectLst/>
                <a:latin typeface="Times New Roman" panose="02020603050405020304" pitchFamily="18" charset="0"/>
                <a:ea typeface="Times New Roman" panose="02020603050405020304" pitchFamily="18" charset="0"/>
              </a:rPr>
              <a:t>31.6.1. </a:t>
            </a:r>
            <a:r>
              <a:rPr lang="lt-LT" sz="1800" b="1" dirty="0">
                <a:effectLst/>
                <a:latin typeface="Times New Roman" panose="02020603050405020304" pitchFamily="18" charset="0"/>
                <a:ea typeface="Times New Roman" panose="02020603050405020304" pitchFamily="18" charset="0"/>
              </a:rPr>
              <a:t>Asmens duomenų teisėtas naudojimas. </a:t>
            </a:r>
            <a:r>
              <a:rPr lang="lt-LT" sz="1800" dirty="0">
                <a:effectLst/>
                <a:latin typeface="Times New Roman" panose="02020603050405020304" pitchFamily="18" charset="0"/>
                <a:ea typeface="Times New Roman" panose="02020603050405020304" pitchFamily="18" charset="0"/>
              </a:rPr>
              <a:t>Prisimenama, kas yra asmens duomenys. Susipažįstama su pagrindiniais Europoje ir Lietuvoje galiojančiais teisės aktais, reglamentuojančiais asmens duomenų, kibernetinės saugos ir privatumo apsaugą: Bendruoju duomenų apsaugos reglamentu, Asmens duomenų teisinės apsaugos įstatymu, Kibernetinio saugumo įstatymu. Ypatingas dėmesys skiriamas Europos komisijos patvirtintam Bendrajam duomenų apsaugos reglamentui, sudarančiam Europos Sąjungos piliečiams galimybę geriau kontroliuoti savo asmens duomenis. Susipažįstama su duomenų subjekto teisėmis ir jų realizavimu (pavyzdžiui, gauti informaciją apie savo asmens duomenų tvarkymą; susipažinti su savo asmens duomenimis, kurie yra saugomi įstaigose; atšaukti savo sutikimą tvarkyti asmens duomenis; prašyti ištaisyti netikslius, papildyti neišsamius asmens duomenis; prašyti ištrinti (teisė „būti pamirštam“) su duomenų subjektu susijusius asmens duomenis; prašyti apriboti savo asmens duomenų tvarkymą; pasinaudoti teise į duomenų </a:t>
            </a:r>
            <a:r>
              <a:rPr lang="lt-LT" sz="1800" dirty="0" err="1">
                <a:effectLst/>
                <a:latin typeface="Times New Roman" panose="02020603050405020304" pitchFamily="18" charset="0"/>
                <a:ea typeface="Times New Roman" panose="02020603050405020304" pitchFamily="18" charset="0"/>
              </a:rPr>
              <a:t>perkeliamumą</a:t>
            </a:r>
            <a:r>
              <a:rPr lang="lt-LT" sz="1800" dirty="0">
                <a:effectLst/>
                <a:latin typeface="Times New Roman" panose="02020603050405020304" pitchFamily="18" charset="0"/>
                <a:ea typeface="Times New Roman" panose="02020603050405020304" pitchFamily="18" charset="0"/>
              </a:rPr>
              <a:t>; nesutikti, kad su juo susiję asmens duomenys būtų tvarkomi; pateikti skundą priežiūros institucijai, pasinaudoti teise į žalos atlyginimą dėl netinkamo asmens duomenų tvarkymo). Aptariamos institucijos, kontroliuojančios, kaip laikomasi asmens duomenų apsaugos įstatymų nuostatų. Susipažįstama su pagrindinėmis kibernetinio saugumo sąvokomis, apibrėžtomis Kibernetinio saugumo įstatyme (elektroninės informacijos </a:t>
            </a:r>
            <a:r>
              <a:rPr lang="lt-LT" sz="1800" dirty="0" err="1">
                <a:effectLst/>
                <a:latin typeface="Times New Roman" panose="02020603050405020304" pitchFamily="18" charset="0"/>
                <a:ea typeface="Times New Roman" panose="02020603050405020304" pitchFamily="18" charset="0"/>
              </a:rPr>
              <a:t>prieglobos</a:t>
            </a:r>
            <a:r>
              <a:rPr lang="lt-LT" sz="1800" dirty="0">
                <a:effectLst/>
                <a:latin typeface="Times New Roman" panose="02020603050405020304" pitchFamily="18" charset="0"/>
                <a:ea typeface="Times New Roman" panose="02020603050405020304" pitchFamily="18" charset="0"/>
              </a:rPr>
              <a:t> paslaugos, ypatingos svarbos informacinė infrastruktūra, kibernetinė erdvė, kibernetinio saugumo krizė, kibernetinis incidentas, kibernetinis saugumas, kibernetinių incidentų valdymas, ryšių ir informacinė sistema, ryšių ir informacinės sistemos spraga, rizika, saugusis valstybinis duomenų perdavimo tinklas) bei kibernetinės saugos principais. Nagrinėjamas kibernetinės saugos ir duomenų saugos ryšys.</a:t>
            </a:r>
            <a:endParaRPr lang="en-LT" sz="1800" dirty="0">
              <a:effectLst/>
              <a:latin typeface="Times New Roman" panose="02020603050405020304" pitchFamily="18" charset="0"/>
              <a:ea typeface="Times New Roman" panose="02020603050405020304" pitchFamily="18" charset="0"/>
            </a:endParaRPr>
          </a:p>
          <a:p>
            <a:pPr marL="0" lvl="0" indent="0" rtl="0">
              <a:lnSpc>
                <a:spcPct val="125000"/>
              </a:lnSpc>
              <a:spcBef>
                <a:spcPts val="1000"/>
              </a:spcBef>
              <a:spcAft>
                <a:spcPts val="0"/>
              </a:spcAft>
              <a:buClr>
                <a:schemeClr val="lt1"/>
              </a:buClr>
              <a:buSzPct val="100000"/>
              <a:buNone/>
            </a:pPr>
            <a:endParaRPr lang="lt-LT" sz="3600" dirty="0"/>
          </a:p>
        </p:txBody>
      </p:sp>
    </p:spTree>
    <p:extLst>
      <p:ext uri="{BB962C8B-B14F-4D97-AF65-F5344CB8AC3E}">
        <p14:creationId xmlns:p14="http://schemas.microsoft.com/office/powerpoint/2010/main" val="2078018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E01F411F-0ABA-07A8-E121-6A0F2A16E5AE}"/>
            </a:ext>
          </a:extLst>
        </p:cNvPr>
        <p:cNvGrpSpPr/>
        <p:nvPr/>
      </p:nvGrpSpPr>
      <p:grpSpPr>
        <a:xfrm>
          <a:off x="0" y="0"/>
          <a:ext cx="0" cy="0"/>
          <a:chOff x="0" y="0"/>
          <a:chExt cx="0" cy="0"/>
        </a:xfrm>
      </p:grpSpPr>
      <p:sp>
        <p:nvSpPr>
          <p:cNvPr id="132" name="Google Shape;132;p7">
            <a:extLst>
              <a:ext uri="{FF2B5EF4-FFF2-40B4-BE49-F238E27FC236}">
                <a16:creationId xmlns:a16="http://schemas.microsoft.com/office/drawing/2014/main" id="{574CBD71-6EAD-30AA-54DA-5EF9E5482E58}"/>
              </a:ext>
            </a:extLst>
          </p:cNvPr>
          <p:cNvSpPr txBox="1">
            <a:spLocks noGrp="1"/>
          </p:cNvSpPr>
          <p:nvPr>
            <p:ph type="title"/>
          </p:nvPr>
        </p:nvSpPr>
        <p:spPr>
          <a:xfrm>
            <a:off x="762000" y="87085"/>
            <a:ext cx="1133452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20 tema (2 dalis)</a:t>
            </a:r>
            <a:br>
              <a:rPr lang="lt-LT" dirty="0"/>
            </a:br>
            <a:r>
              <a:rPr lang="lt-LT" sz="3200" dirty="0">
                <a:solidFill>
                  <a:schemeClr val="accent6">
                    <a:lumMod val="40000"/>
                    <a:lumOff val="60000"/>
                  </a:schemeClr>
                </a:solidFill>
              </a:rPr>
              <a:t>Asmens duomenys, elektroninis parašas, ... (IV klasė)</a:t>
            </a:r>
            <a:endParaRPr sz="3200" dirty="0">
              <a:solidFill>
                <a:schemeClr val="accent6">
                  <a:lumMod val="40000"/>
                  <a:lumOff val="60000"/>
                </a:schemeClr>
              </a:solidFill>
            </a:endParaRPr>
          </a:p>
        </p:txBody>
      </p:sp>
      <p:sp>
        <p:nvSpPr>
          <p:cNvPr id="133" name="Google Shape;133;p7">
            <a:extLst>
              <a:ext uri="{FF2B5EF4-FFF2-40B4-BE49-F238E27FC236}">
                <a16:creationId xmlns:a16="http://schemas.microsoft.com/office/drawing/2014/main" id="{0987BE5A-925E-6AD3-6F4A-59545813D89F}"/>
              </a:ext>
            </a:extLst>
          </p:cNvPr>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a:bodyPr>
          <a:lstStyle/>
          <a:p>
            <a:pPr indent="0" algn="just">
              <a:buNone/>
            </a:pPr>
            <a:r>
              <a:rPr lang="lt-LT" sz="1800" dirty="0">
                <a:effectLst/>
                <a:latin typeface="Times New Roman" panose="02020603050405020304" pitchFamily="18" charset="0"/>
                <a:ea typeface="Times New Roman" panose="02020603050405020304" pitchFamily="18" charset="0"/>
              </a:rPr>
              <a:t>31.6.2. </a:t>
            </a:r>
            <a:r>
              <a:rPr lang="lt-LT" sz="1800" b="1" dirty="0">
                <a:effectLst/>
                <a:latin typeface="Times New Roman" panose="02020603050405020304" pitchFamily="18" charset="0"/>
                <a:ea typeface="Times New Roman" panose="02020603050405020304" pitchFamily="18" charset="0"/>
              </a:rPr>
              <a:t>Elektroninis parašas ir duomenų šifravimas. </a:t>
            </a:r>
            <a:r>
              <a:rPr lang="lt-LT" sz="1800" dirty="0">
                <a:effectLst/>
                <a:latin typeface="Times New Roman" panose="02020603050405020304" pitchFamily="18" charset="0"/>
                <a:ea typeface="Times New Roman" panose="02020603050405020304" pitchFamily="18" charset="0"/>
              </a:rPr>
              <a:t>Išsiaiškinama elektroninio parašo sąvoka, susipažįstama su elektroninio spaudo, elektroninės laiko žymos sąvokomis. Aptariama, kuo skiriasi kvalifikuotas ir nekvalifikuotas elektroninis parašas, nurodoma kvalifikuoto elektroninio parašo teisinė galia ir paskirtis: saugi, patogi ir juridinę galią turinti priemonė pasirašyti dokumentus ir patvirtinti savo tapatybę internetinėje erdvėje. Pateikiami ir aptariami elektroninio parašo, elektroninio spaudo, elektroninės laiko žymos naudojimo pavyzdžiai. Susipažįstama su duomenų ir pranešimų šifravimu, aiškinamasi, kas yra privatieji ir viešieji šifravimo raktai. Praktiškai išbandomas duomenų ir pranešimų šifravimas ir (ar) dešifravimas, naudojant, pavyzdžiui, „Kleopatros“ pranešimų šifravimo įrankį (jis yra „Gpg4win“ programų paketo dalis).</a:t>
            </a:r>
            <a:endParaRPr lang="lt-LT" sz="3600" dirty="0"/>
          </a:p>
        </p:txBody>
      </p:sp>
    </p:spTree>
    <p:extLst>
      <p:ext uri="{BB962C8B-B14F-4D97-AF65-F5344CB8AC3E}">
        <p14:creationId xmlns:p14="http://schemas.microsoft.com/office/powerpoint/2010/main" val="2450591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title"/>
          </p:nvPr>
        </p:nvSpPr>
        <p:spPr>
          <a:xfrm>
            <a:off x="762000" y="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err="1"/>
              <a:t>LInMA</a:t>
            </a:r>
            <a:r>
              <a:rPr lang="lt-LT" dirty="0"/>
              <a:t> iniciatyva rengiamos spaudai knygos „Programuok </a:t>
            </a:r>
            <a:r>
              <a:rPr lang="lt-LT" dirty="0" err="1"/>
              <a:t>Pythonu</a:t>
            </a:r>
            <a:r>
              <a:rPr lang="lt-LT" dirty="0"/>
              <a:t>!“</a:t>
            </a:r>
            <a:endParaRPr dirty="0"/>
          </a:p>
        </p:txBody>
      </p:sp>
      <p:pic>
        <p:nvPicPr>
          <p:cNvPr id="145" name="Google Shape;145;p9" descr="A cartoon snake on a tree&#10;&#10;Description automatically generated"/>
          <p:cNvPicPr preferRelativeResize="0"/>
          <p:nvPr/>
        </p:nvPicPr>
        <p:blipFill rotWithShape="1">
          <a:blip r:embed="rId3">
            <a:alphaModFix/>
          </a:blip>
          <a:srcRect/>
          <a:stretch/>
        </p:blipFill>
        <p:spPr>
          <a:xfrm>
            <a:off x="1337022" y="1524000"/>
            <a:ext cx="3655438" cy="5147153"/>
          </a:xfrm>
          <a:prstGeom prst="rect">
            <a:avLst/>
          </a:prstGeom>
          <a:noFill/>
          <a:ln>
            <a:noFill/>
          </a:ln>
        </p:spPr>
      </p:pic>
      <p:pic>
        <p:nvPicPr>
          <p:cNvPr id="146" name="Google Shape;146;p9" descr="A green background with a snake and turtles&#10;&#10;Description automatically generated"/>
          <p:cNvPicPr preferRelativeResize="0"/>
          <p:nvPr/>
        </p:nvPicPr>
        <p:blipFill rotWithShape="1">
          <a:blip r:embed="rId4">
            <a:alphaModFix/>
          </a:blip>
          <a:srcRect/>
          <a:stretch/>
        </p:blipFill>
        <p:spPr>
          <a:xfrm>
            <a:off x="5400999" y="1500274"/>
            <a:ext cx="3655438" cy="522098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a:t>LInMA kontaktai</a:t>
            </a:r>
            <a:endParaRPr/>
          </a:p>
        </p:txBody>
      </p:sp>
      <p:sp>
        <p:nvSpPr>
          <p:cNvPr id="152" name="Google Shape;152;p10"/>
          <p:cNvSpPr txBox="1">
            <a:spLocks noGrp="1"/>
          </p:cNvSpPr>
          <p:nvPr>
            <p:ph type="body" idx="1"/>
          </p:nvPr>
        </p:nvSpPr>
        <p:spPr>
          <a:xfrm>
            <a:off x="762000" y="2286000"/>
            <a:ext cx="10668000" cy="2786743"/>
          </a:xfrm>
          <a:prstGeom prst="rect">
            <a:avLst/>
          </a:prstGeom>
          <a:noFill/>
          <a:ln>
            <a:noFill/>
          </a:ln>
        </p:spPr>
        <p:txBody>
          <a:bodyPr spcFirstLastPara="1" wrap="square" lIns="91425" tIns="45700" rIns="91425" bIns="45700" anchor="t" anchorCtr="0">
            <a:normAutofit/>
          </a:bodyPr>
          <a:lstStyle/>
          <a:p>
            <a:pPr marL="228600" lvl="0" indent="-228600" algn="l" rtl="0">
              <a:lnSpc>
                <a:spcPct val="125000"/>
              </a:lnSpc>
              <a:spcBef>
                <a:spcPts val="0"/>
              </a:spcBef>
              <a:spcAft>
                <a:spcPts val="0"/>
              </a:spcAft>
              <a:buClr>
                <a:schemeClr val="lt1"/>
              </a:buClr>
              <a:buSzPts val="2800"/>
              <a:buChar char="•"/>
            </a:pPr>
            <a:r>
              <a:rPr lang="lt-LT"/>
              <a:t>info@linma.org</a:t>
            </a:r>
            <a:endParaRPr/>
          </a:p>
          <a:p>
            <a:pPr marL="228600" lvl="0" indent="-228600" algn="l" rtl="0">
              <a:lnSpc>
                <a:spcPct val="125000"/>
              </a:lnSpc>
              <a:spcBef>
                <a:spcPts val="1000"/>
              </a:spcBef>
              <a:spcAft>
                <a:spcPts val="0"/>
              </a:spcAft>
              <a:buClr>
                <a:schemeClr val="lt1"/>
              </a:buClr>
              <a:buSzPts val="2800"/>
              <a:buChar char="•"/>
            </a:pPr>
            <a:r>
              <a:rPr lang="lt-LT"/>
              <a:t>https://linma.org</a:t>
            </a:r>
            <a:endParaRPr/>
          </a:p>
          <a:p>
            <a:pPr marL="228600" lvl="0" indent="-228600" algn="l" rtl="0">
              <a:lnSpc>
                <a:spcPct val="125000"/>
              </a:lnSpc>
              <a:spcBef>
                <a:spcPts val="1000"/>
              </a:spcBef>
              <a:spcAft>
                <a:spcPts val="0"/>
              </a:spcAft>
              <a:buClr>
                <a:schemeClr val="lt1"/>
              </a:buClr>
              <a:buSzPts val="2800"/>
              <a:buChar char="•"/>
            </a:pPr>
            <a:r>
              <a:rPr lang="lt-LT"/>
              <a:t>https://www.facebook.com/groups/informatikosmokytojai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762000" y="457200"/>
            <a:ext cx="10668000" cy="1524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lt-LT"/>
              <a:t>LInMA svetainėje sukaupta ir / ar  parengta mokomoji / metodinė medžiaga (3)</a:t>
            </a:r>
            <a:endParaRPr/>
          </a:p>
        </p:txBody>
      </p:sp>
      <p:sp>
        <p:nvSpPr>
          <p:cNvPr id="115" name="Google Shape;115;p4"/>
          <p:cNvSpPr txBox="1">
            <a:spLocks noGrp="1"/>
          </p:cNvSpPr>
          <p:nvPr>
            <p:ph type="body" idx="1"/>
          </p:nvPr>
        </p:nvSpPr>
        <p:spPr>
          <a:xfrm>
            <a:off x="762000" y="1970314"/>
            <a:ext cx="10668000" cy="4430486"/>
          </a:xfrm>
          <a:prstGeom prst="rect">
            <a:avLst/>
          </a:prstGeom>
          <a:noFill/>
          <a:ln>
            <a:noFill/>
          </a:ln>
        </p:spPr>
        <p:txBody>
          <a:bodyPr spcFirstLastPara="1" wrap="square" lIns="91425" tIns="45700" rIns="91425" bIns="45700" anchor="t" anchorCtr="0">
            <a:normAutofit/>
          </a:bodyPr>
          <a:lstStyle/>
          <a:p>
            <a:pPr marL="228600" lvl="0" indent="-228600" algn="l" rtl="0">
              <a:lnSpc>
                <a:spcPct val="125000"/>
              </a:lnSpc>
              <a:spcBef>
                <a:spcPts val="0"/>
              </a:spcBef>
              <a:spcAft>
                <a:spcPts val="0"/>
              </a:spcAft>
              <a:buClr>
                <a:schemeClr val="lt1"/>
              </a:buClr>
              <a:buSzPts val="2800"/>
              <a:buChar char="•"/>
            </a:pPr>
            <a:r>
              <a:rPr lang="lt-LT"/>
              <a:t>Į pagalbą abiturientui (Covid laikotarpio mokomoji medžiaga)</a:t>
            </a:r>
            <a:endParaRPr/>
          </a:p>
          <a:p>
            <a:pPr marL="685800" lvl="1" indent="-228600" algn="l" rtl="0">
              <a:lnSpc>
                <a:spcPct val="125000"/>
              </a:lnSpc>
              <a:spcBef>
                <a:spcPts val="500"/>
              </a:spcBef>
              <a:spcAft>
                <a:spcPts val="0"/>
              </a:spcAft>
              <a:buClr>
                <a:schemeClr val="lt1"/>
              </a:buClr>
              <a:buSzPts val="2400"/>
              <a:buChar char="•"/>
            </a:pPr>
            <a:r>
              <a:rPr lang="lt-LT"/>
              <a:t>Egzamino programavimo užduočių sprendimai Pythonu (alina Dėmenienė);</a:t>
            </a:r>
            <a:endParaRPr/>
          </a:p>
          <a:p>
            <a:pPr marL="685800" lvl="1" indent="-228600" algn="l" rtl="0">
              <a:lnSpc>
                <a:spcPct val="125000"/>
              </a:lnSpc>
              <a:spcBef>
                <a:spcPts val="500"/>
              </a:spcBef>
              <a:spcAft>
                <a:spcPts val="0"/>
              </a:spcAft>
              <a:buClr>
                <a:schemeClr val="lt1"/>
              </a:buClr>
              <a:buSzPts val="2400"/>
              <a:buChar char="•"/>
            </a:pPr>
            <a:r>
              <a:rPr lang="lt-LT"/>
              <a:t>Programavimas C++ (Bronius Skūpas ir Vaidilutė Žukauskienė);</a:t>
            </a:r>
            <a:endParaRPr/>
          </a:p>
          <a:p>
            <a:pPr marL="685800" lvl="1" indent="-228600" algn="l" rtl="0">
              <a:lnSpc>
                <a:spcPct val="125000"/>
              </a:lnSpc>
              <a:spcBef>
                <a:spcPts val="500"/>
              </a:spcBef>
              <a:spcAft>
                <a:spcPts val="0"/>
              </a:spcAft>
              <a:buClr>
                <a:schemeClr val="lt1"/>
              </a:buClr>
              <a:buSzPts val="2400"/>
              <a:buChar char="•"/>
            </a:pPr>
            <a:r>
              <a:rPr lang="lt-LT"/>
              <a:t>Skaitinės informacijos apdorojimas skaičiuokle (Kęstutis Budrevičius);</a:t>
            </a:r>
            <a:endParaRPr/>
          </a:p>
          <a:p>
            <a:pPr marL="685800" lvl="1" indent="-228600" algn="l" rtl="0">
              <a:lnSpc>
                <a:spcPct val="125000"/>
              </a:lnSpc>
              <a:spcBef>
                <a:spcPts val="500"/>
              </a:spcBef>
              <a:spcAft>
                <a:spcPts val="0"/>
              </a:spcAft>
              <a:buClr>
                <a:schemeClr val="lt1"/>
              </a:buClr>
              <a:buSzPts val="2400"/>
              <a:buChar char="•"/>
            </a:pPr>
            <a:r>
              <a:rPr lang="lt-LT"/>
              <a:t>Saugus ir teisėtas informacijos naudojimas (Ieva Ratkevičienė).</a:t>
            </a:r>
            <a:endParaRPr/>
          </a:p>
          <a:p>
            <a:pPr marL="457200" lvl="1" indent="0" algn="r" rtl="0">
              <a:lnSpc>
                <a:spcPct val="125000"/>
              </a:lnSpc>
              <a:spcBef>
                <a:spcPts val="500"/>
              </a:spcBef>
              <a:spcAft>
                <a:spcPts val="0"/>
              </a:spcAft>
              <a:buClr>
                <a:schemeClr val="lt1"/>
              </a:buClr>
              <a:buSzPts val="2400"/>
              <a:buNone/>
            </a:pPr>
            <a:endParaRPr/>
          </a:p>
          <a:p>
            <a:pPr marL="457200" lvl="1" indent="0" algn="r" rtl="0">
              <a:lnSpc>
                <a:spcPct val="125000"/>
              </a:lnSpc>
              <a:spcBef>
                <a:spcPts val="500"/>
              </a:spcBef>
              <a:spcAft>
                <a:spcPts val="0"/>
              </a:spcAft>
              <a:buClr>
                <a:schemeClr val="lt1"/>
              </a:buClr>
              <a:buSzPts val="2400"/>
              <a:buNone/>
            </a:pPr>
            <a:r>
              <a:rPr lang="lt-LT" b="1"/>
              <a:t>https://linma.org/2021/03/07/pasiruosimas-it-vbe-2021/</a:t>
            </a:r>
            <a:endParaRPr/>
          </a:p>
          <a:p>
            <a:pPr marL="228600" lvl="0" indent="-50800" algn="l" rtl="0">
              <a:lnSpc>
                <a:spcPct val="125000"/>
              </a:lnSpc>
              <a:spcBef>
                <a:spcPts val="1000"/>
              </a:spcBef>
              <a:spcAft>
                <a:spcPts val="0"/>
              </a:spcAft>
              <a:buClr>
                <a:schemeClr val="lt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lt-LT"/>
              <a:t>LInMA svetainėje sukaupta ir / ar  parengta mokomoji / metodinė medžiaga (3)</a:t>
            </a:r>
            <a:endParaRPr/>
          </a:p>
        </p:txBody>
      </p:sp>
      <p:sp>
        <p:nvSpPr>
          <p:cNvPr id="121" name="Google Shape;121;p5"/>
          <p:cNvSpPr txBox="1">
            <a:spLocks noGrp="1"/>
          </p:cNvSpPr>
          <p:nvPr>
            <p:ph type="body" idx="1"/>
          </p:nvPr>
        </p:nvSpPr>
        <p:spPr>
          <a:xfrm>
            <a:off x="762000" y="2286000"/>
            <a:ext cx="10668000" cy="4430486"/>
          </a:xfrm>
          <a:prstGeom prst="rect">
            <a:avLst/>
          </a:prstGeom>
          <a:noFill/>
          <a:ln>
            <a:noFill/>
          </a:ln>
        </p:spPr>
        <p:txBody>
          <a:bodyPr spcFirstLastPara="1" wrap="square" lIns="91425" tIns="45700" rIns="91425" bIns="45700" anchor="t" anchorCtr="0">
            <a:normAutofit/>
          </a:bodyPr>
          <a:lstStyle/>
          <a:p>
            <a:pPr marL="228600" lvl="0" indent="-228600" algn="l" rtl="0">
              <a:lnSpc>
                <a:spcPct val="125000"/>
              </a:lnSpc>
              <a:spcBef>
                <a:spcPts val="0"/>
              </a:spcBef>
              <a:spcAft>
                <a:spcPts val="0"/>
              </a:spcAft>
              <a:buClr>
                <a:schemeClr val="lt1"/>
              </a:buClr>
              <a:buSzPts val="2800"/>
              <a:buChar char="•"/>
            </a:pPr>
            <a:r>
              <a:rPr lang="lt-LT"/>
              <a:t>Paskaitos mokytojams (Covid laikotarpio mokomoji medžiaga)</a:t>
            </a:r>
            <a:endParaRPr/>
          </a:p>
          <a:p>
            <a:pPr marL="685800" lvl="1" indent="-228600" algn="l" rtl="0">
              <a:lnSpc>
                <a:spcPct val="125000"/>
              </a:lnSpc>
              <a:spcBef>
                <a:spcPts val="500"/>
              </a:spcBef>
              <a:spcAft>
                <a:spcPts val="0"/>
              </a:spcAft>
              <a:buClr>
                <a:schemeClr val="lt1"/>
              </a:buClr>
              <a:buSzPts val="2400"/>
              <a:buChar char="•"/>
            </a:pPr>
            <a:r>
              <a:rPr lang="lt-LT"/>
              <a:t>Skaitinės informacijos apdorojimas skaičiuokle (Kęstutis Budrevičius);</a:t>
            </a:r>
            <a:endParaRPr/>
          </a:p>
          <a:p>
            <a:pPr marL="685800" lvl="1" indent="-228600" algn="l" rtl="0">
              <a:lnSpc>
                <a:spcPct val="125000"/>
              </a:lnSpc>
              <a:spcBef>
                <a:spcPts val="500"/>
              </a:spcBef>
              <a:spcAft>
                <a:spcPts val="0"/>
              </a:spcAft>
              <a:buClr>
                <a:schemeClr val="lt1"/>
              </a:buClr>
              <a:buSzPts val="2400"/>
              <a:buChar char="•"/>
            </a:pPr>
            <a:r>
              <a:rPr lang="lt-LT"/>
              <a:t>Tekstinių dokumentų maketavimas (Tatjana Balvočienė);</a:t>
            </a:r>
            <a:endParaRPr/>
          </a:p>
          <a:p>
            <a:pPr marL="685800" lvl="1" indent="-228600" algn="l" rtl="0">
              <a:lnSpc>
                <a:spcPct val="125000"/>
              </a:lnSpc>
              <a:spcBef>
                <a:spcPts val="500"/>
              </a:spcBef>
              <a:spcAft>
                <a:spcPts val="0"/>
              </a:spcAft>
              <a:buClr>
                <a:schemeClr val="lt1"/>
              </a:buClr>
              <a:buSzPts val="2400"/>
              <a:buChar char="•"/>
            </a:pPr>
            <a:r>
              <a:rPr lang="lt-LT"/>
              <a:t>Programavimas (Kristina Serapinaitė);</a:t>
            </a:r>
            <a:endParaRPr/>
          </a:p>
          <a:p>
            <a:pPr marL="685800" lvl="1" indent="-228600" algn="l" rtl="0">
              <a:lnSpc>
                <a:spcPct val="125000"/>
              </a:lnSpc>
              <a:spcBef>
                <a:spcPts val="500"/>
              </a:spcBef>
              <a:spcAft>
                <a:spcPts val="0"/>
              </a:spcAft>
              <a:buClr>
                <a:schemeClr val="lt1"/>
              </a:buClr>
              <a:buSzPts val="2400"/>
              <a:buChar char="•"/>
            </a:pPr>
            <a:r>
              <a:rPr lang="lt-LT"/>
              <a:t>Saugus ir teisėtas informacijos naudojimas (Ieva Ratkevičienė);</a:t>
            </a:r>
            <a:endParaRPr/>
          </a:p>
          <a:p>
            <a:pPr marL="685800" lvl="1" indent="-76200" algn="l" rtl="0">
              <a:lnSpc>
                <a:spcPct val="125000"/>
              </a:lnSpc>
              <a:spcBef>
                <a:spcPts val="500"/>
              </a:spcBef>
              <a:spcAft>
                <a:spcPts val="0"/>
              </a:spcAft>
              <a:buClr>
                <a:schemeClr val="lt1"/>
              </a:buClr>
              <a:buSzPts val="2400"/>
              <a:buNone/>
            </a:pPr>
            <a:endParaRPr/>
          </a:p>
          <a:p>
            <a:pPr marL="457200" lvl="1" indent="0" algn="r" rtl="0">
              <a:lnSpc>
                <a:spcPct val="125000"/>
              </a:lnSpc>
              <a:spcBef>
                <a:spcPts val="500"/>
              </a:spcBef>
              <a:spcAft>
                <a:spcPts val="0"/>
              </a:spcAft>
              <a:buClr>
                <a:schemeClr val="lt1"/>
              </a:buClr>
              <a:buSzPts val="2400"/>
              <a:buNone/>
            </a:pPr>
            <a:r>
              <a:rPr lang="lt-LT" b="1"/>
              <a:t>https://linma.org/2021/03/07/pasiruosimas-it-vbe-2021/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err="1"/>
              <a:t>LInMA</a:t>
            </a:r>
            <a:r>
              <a:rPr lang="lt-LT" dirty="0"/>
              <a:t> iniciatyva parengtos diagnostinės užduotys III-IV </a:t>
            </a:r>
            <a:r>
              <a:rPr lang="lt-LT" dirty="0" err="1"/>
              <a:t>gimn</a:t>
            </a:r>
            <a:r>
              <a:rPr lang="lt-LT" dirty="0"/>
              <a:t>. klasių mokiniams</a:t>
            </a:r>
            <a:endParaRPr dirty="0"/>
          </a:p>
        </p:txBody>
      </p:sp>
      <p:sp>
        <p:nvSpPr>
          <p:cNvPr id="127" name="Google Shape;127;p6"/>
          <p:cNvSpPr txBox="1">
            <a:spLocks noGrp="1"/>
          </p:cNvSpPr>
          <p:nvPr>
            <p:ph type="body" idx="1"/>
          </p:nvPr>
        </p:nvSpPr>
        <p:spPr>
          <a:xfrm>
            <a:off x="762000" y="2286000"/>
            <a:ext cx="10668000" cy="3818083"/>
          </a:xfrm>
          <a:prstGeom prst="rect">
            <a:avLst/>
          </a:prstGeom>
          <a:noFill/>
          <a:ln>
            <a:noFill/>
          </a:ln>
        </p:spPr>
        <p:txBody>
          <a:bodyPr spcFirstLastPara="1" wrap="square" lIns="91425" tIns="45700" rIns="91425" bIns="45700" anchor="t" anchorCtr="0">
            <a:normAutofit/>
          </a:bodyPr>
          <a:lstStyle/>
          <a:p>
            <a:pPr marL="228600" lvl="0" indent="-228600" algn="l" rtl="0">
              <a:lnSpc>
                <a:spcPct val="125000"/>
              </a:lnSpc>
              <a:spcBef>
                <a:spcPts val="0"/>
              </a:spcBef>
              <a:spcAft>
                <a:spcPts val="0"/>
              </a:spcAft>
              <a:buClr>
                <a:schemeClr val="lt1"/>
              </a:buClr>
              <a:buSzPts val="2800"/>
              <a:buChar char="•"/>
            </a:pPr>
            <a:r>
              <a:rPr lang="lt-LT" b="1" dirty="0"/>
              <a:t>Diagnostinės užduotys</a:t>
            </a:r>
            <a:r>
              <a:rPr lang="lt-LT" dirty="0"/>
              <a:t> </a:t>
            </a:r>
            <a:br>
              <a:rPr lang="lt-LT" dirty="0"/>
            </a:br>
            <a:r>
              <a:rPr lang="lt-LT" dirty="0"/>
              <a:t>(adresas: </a:t>
            </a:r>
            <a:r>
              <a:rPr lang="lt-LT" b="1" dirty="0"/>
              <a:t>https://</a:t>
            </a:r>
            <a:r>
              <a:rPr lang="lt-LT" b="1" dirty="0" err="1"/>
              <a:t>bit.ly</a:t>
            </a:r>
            <a:r>
              <a:rPr lang="lt-LT" b="1" dirty="0"/>
              <a:t>/Diagnostinės</a:t>
            </a:r>
            <a:r>
              <a:rPr lang="lt-LT" dirty="0"/>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762000" y="87085"/>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temų sąrašas (1)</a:t>
            </a:r>
            <a:endParaRPr dirty="0"/>
          </a:p>
        </p:txBody>
      </p:sp>
      <p:sp>
        <p:nvSpPr>
          <p:cNvPr id="133" name="Google Shape;133;p7"/>
          <p:cNvSpPr txBox="1">
            <a:spLocks noGrp="1"/>
          </p:cNvSpPr>
          <p:nvPr>
            <p:ph type="body" idx="1"/>
          </p:nvPr>
        </p:nvSpPr>
        <p:spPr>
          <a:xfrm>
            <a:off x="762000" y="1491343"/>
            <a:ext cx="10668000" cy="5366657"/>
          </a:xfrm>
          <a:prstGeom prst="rect">
            <a:avLst/>
          </a:prstGeom>
          <a:noFill/>
          <a:ln>
            <a:noFill/>
          </a:ln>
        </p:spPr>
        <p:txBody>
          <a:bodyPr spcFirstLastPara="1" wrap="square" lIns="91425" tIns="45700" rIns="91425" bIns="45700" anchor="t" anchorCtr="0">
            <a:normAutofit fontScale="70000" lnSpcReduction="20000"/>
          </a:bodyPr>
          <a:lstStyle/>
          <a:p>
            <a:pPr marL="742950" lvl="0" indent="-742950" algn="l" rtl="0">
              <a:lnSpc>
                <a:spcPct val="125000"/>
              </a:lnSpc>
              <a:spcBef>
                <a:spcPts val="0"/>
              </a:spcBef>
              <a:spcAft>
                <a:spcPts val="0"/>
              </a:spcAft>
              <a:buClr>
                <a:schemeClr val="lt1"/>
              </a:buClr>
              <a:buSzPct val="100000"/>
              <a:buFont typeface="Arial"/>
              <a:buAutoNum type="arabicPeriod"/>
            </a:pPr>
            <a:r>
              <a:rPr lang="lt-LT" sz="3600" dirty="0"/>
              <a:t>Duomenų vizualizavimas (III klasė).</a:t>
            </a:r>
            <a:endParaRPr dirty="0"/>
          </a:p>
          <a:p>
            <a:pPr marL="742950" lvl="0" indent="-742950" algn="l" rtl="0">
              <a:lnSpc>
                <a:spcPct val="125000"/>
              </a:lnSpc>
              <a:spcBef>
                <a:spcPts val="1000"/>
              </a:spcBef>
              <a:spcAft>
                <a:spcPts val="0"/>
              </a:spcAft>
              <a:buClr>
                <a:schemeClr val="lt1"/>
              </a:buClr>
              <a:buSzPct val="100000"/>
              <a:buFont typeface="Arial"/>
              <a:buAutoNum type="arabicPeriod"/>
            </a:pPr>
            <a:r>
              <a:rPr lang="lt-LT" sz="3600" dirty="0"/>
              <a:t>Vektorinė grafika, palyginimas su taškine grafika (III klasė).</a:t>
            </a:r>
            <a:endParaRPr dirty="0"/>
          </a:p>
          <a:p>
            <a:pPr marL="742950" lvl="0" indent="-742950" algn="l" rtl="0">
              <a:lnSpc>
                <a:spcPct val="125000"/>
              </a:lnSpc>
              <a:spcBef>
                <a:spcPts val="1000"/>
              </a:spcBef>
              <a:spcAft>
                <a:spcPts val="0"/>
              </a:spcAft>
              <a:buClr>
                <a:schemeClr val="lt1"/>
              </a:buClr>
              <a:buSzPct val="100000"/>
              <a:buFont typeface="Arial"/>
              <a:buAutoNum type="arabicPeriod"/>
            </a:pPr>
            <a:r>
              <a:rPr lang="lt-LT" sz="3600" dirty="0"/>
              <a:t>Duomenų struktūrų naudojimas (III klasė).</a:t>
            </a:r>
            <a:endParaRPr dirty="0"/>
          </a:p>
          <a:p>
            <a:pPr marL="742950" lvl="0" indent="-742950" algn="l" rtl="0">
              <a:lnSpc>
                <a:spcPct val="125000"/>
              </a:lnSpc>
              <a:spcBef>
                <a:spcPts val="1000"/>
              </a:spcBef>
              <a:spcAft>
                <a:spcPts val="0"/>
              </a:spcAft>
              <a:buClr>
                <a:schemeClr val="lt1"/>
              </a:buClr>
              <a:buSzPct val="100000"/>
              <a:buFont typeface="Arial"/>
              <a:buAutoNum type="arabicPeriod"/>
            </a:pPr>
            <a:r>
              <a:rPr lang="lt-LT" sz="3600" dirty="0"/>
              <a:t>Darbas su tekstinių duomenų srautais (III klasė).</a:t>
            </a:r>
            <a:endParaRPr dirty="0"/>
          </a:p>
          <a:p>
            <a:pPr marL="742950" lvl="0" indent="-742950" algn="l" rtl="0">
              <a:lnSpc>
                <a:spcPct val="125000"/>
              </a:lnSpc>
              <a:spcBef>
                <a:spcPts val="1000"/>
              </a:spcBef>
              <a:spcAft>
                <a:spcPts val="0"/>
              </a:spcAft>
              <a:buClr>
                <a:schemeClr val="lt1"/>
              </a:buClr>
              <a:buSzPct val="100000"/>
              <a:buFont typeface="Arial"/>
              <a:buAutoNum type="arabicPeriod"/>
            </a:pPr>
            <a:r>
              <a:rPr lang="lt-LT" sz="3600" dirty="0"/>
              <a:t>Algoritmai (III klasė).</a:t>
            </a:r>
            <a:endParaRPr dirty="0"/>
          </a:p>
          <a:p>
            <a:pPr marL="742950" lvl="0" indent="-742950" algn="l" rtl="0">
              <a:lnSpc>
                <a:spcPct val="125000"/>
              </a:lnSpc>
              <a:spcBef>
                <a:spcPts val="1000"/>
              </a:spcBef>
              <a:spcAft>
                <a:spcPts val="0"/>
              </a:spcAft>
              <a:buClr>
                <a:schemeClr val="lt1"/>
              </a:buClr>
              <a:buSzPct val="100000"/>
              <a:buFont typeface="Arial"/>
              <a:buAutoNum type="arabicPeriod"/>
            </a:pPr>
            <a:r>
              <a:rPr lang="lt-LT" sz="3600" dirty="0"/>
              <a:t>Paprogramės (III klasė).</a:t>
            </a:r>
            <a:endParaRPr dirty="0"/>
          </a:p>
          <a:p>
            <a:pPr marL="742950" lvl="0" indent="-742950" algn="l" rtl="0">
              <a:lnSpc>
                <a:spcPct val="125000"/>
              </a:lnSpc>
              <a:spcBef>
                <a:spcPts val="1000"/>
              </a:spcBef>
              <a:spcAft>
                <a:spcPts val="0"/>
              </a:spcAft>
              <a:buClr>
                <a:schemeClr val="lt1"/>
              </a:buClr>
              <a:buSzPct val="100000"/>
              <a:buFont typeface="Arial"/>
              <a:buAutoNum type="arabicPeriod"/>
            </a:pPr>
            <a:r>
              <a:rPr lang="lt-LT" sz="3600" dirty="0"/>
              <a:t>Didelių duomenų tyrinėjimas (III klasė).</a:t>
            </a:r>
            <a:endParaRPr dirty="0"/>
          </a:p>
          <a:p>
            <a:pPr marL="742950" lvl="0" indent="-742950" algn="l" rtl="0">
              <a:lnSpc>
                <a:spcPct val="125000"/>
              </a:lnSpc>
              <a:spcBef>
                <a:spcPts val="1000"/>
              </a:spcBef>
              <a:spcAft>
                <a:spcPts val="0"/>
              </a:spcAft>
              <a:buClr>
                <a:schemeClr val="lt1"/>
              </a:buClr>
              <a:buSzPct val="100000"/>
              <a:buFont typeface="Arial"/>
              <a:buAutoNum type="arabicPeriod"/>
            </a:pPr>
            <a:r>
              <a:rPr lang="lt-LT" sz="3600" dirty="0"/>
              <a:t>Dirbtinis intelektas ir neuroniniai tinklai (III klasė).</a:t>
            </a:r>
            <a:endParaRPr dirty="0"/>
          </a:p>
          <a:p>
            <a:pPr marL="742950" lvl="0" indent="-742950" algn="l" rtl="0">
              <a:lnSpc>
                <a:spcPct val="125000"/>
              </a:lnSpc>
              <a:spcBef>
                <a:spcPts val="1000"/>
              </a:spcBef>
              <a:spcAft>
                <a:spcPts val="0"/>
              </a:spcAft>
              <a:buClr>
                <a:schemeClr val="lt1"/>
              </a:buClr>
              <a:buSzPct val="100000"/>
              <a:buFont typeface="Arial"/>
              <a:buAutoNum type="arabicPeriod"/>
            </a:pPr>
            <a:r>
              <a:rPr lang="lt-LT" sz="3600" dirty="0"/>
              <a:t>Kriptografinės sistemos, viešasis ir privatusis raktas (III klasė). </a:t>
            </a:r>
            <a:endParaRPr dirty="0"/>
          </a:p>
          <a:p>
            <a:pPr marL="742950" lvl="0" indent="-742950" algn="l" rtl="0">
              <a:lnSpc>
                <a:spcPct val="125000"/>
              </a:lnSpc>
              <a:spcBef>
                <a:spcPts val="1000"/>
              </a:spcBef>
              <a:spcAft>
                <a:spcPts val="0"/>
              </a:spcAft>
              <a:buClr>
                <a:schemeClr val="lt1"/>
              </a:buClr>
              <a:buSzPct val="100000"/>
              <a:buFont typeface="Arial"/>
              <a:buAutoNum type="arabicPeriod"/>
            </a:pPr>
            <a:r>
              <a:rPr lang="lt-LT" sz="3600" dirty="0"/>
              <a:t>Kompiuterių tinklai (III klasė).</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762000" y="119742"/>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temų sąrašas (2)</a:t>
            </a:r>
            <a:endParaRPr dirty="0"/>
          </a:p>
        </p:txBody>
      </p:sp>
      <p:sp>
        <p:nvSpPr>
          <p:cNvPr id="139" name="Google Shape;139;p8"/>
          <p:cNvSpPr txBox="1">
            <a:spLocks noGrp="1"/>
          </p:cNvSpPr>
          <p:nvPr>
            <p:ph type="body" idx="1"/>
          </p:nvPr>
        </p:nvSpPr>
        <p:spPr>
          <a:xfrm>
            <a:off x="761999" y="1360714"/>
            <a:ext cx="11321143" cy="5497286"/>
          </a:xfrm>
          <a:prstGeom prst="rect">
            <a:avLst/>
          </a:prstGeom>
          <a:noFill/>
          <a:ln>
            <a:noFill/>
          </a:ln>
        </p:spPr>
        <p:txBody>
          <a:bodyPr spcFirstLastPara="1" wrap="square" lIns="91425" tIns="45700" rIns="91425" bIns="45700" anchor="t" anchorCtr="0">
            <a:noAutofit/>
          </a:bodyPr>
          <a:lstStyle/>
          <a:p>
            <a:pPr marL="498475" lvl="0" indent="-498475" algn="l" rtl="0">
              <a:lnSpc>
                <a:spcPct val="125000"/>
              </a:lnSpc>
              <a:spcBef>
                <a:spcPts val="0"/>
              </a:spcBef>
              <a:spcAft>
                <a:spcPts val="0"/>
              </a:spcAft>
              <a:buClr>
                <a:schemeClr val="lt1"/>
              </a:buClr>
              <a:buSzPts val="2000"/>
              <a:buFont typeface="Arial"/>
              <a:buAutoNum type="arabicPeriod" startAt="11"/>
            </a:pPr>
            <a:r>
              <a:rPr lang="lt-LT" sz="2000" dirty="0"/>
              <a:t>Virtualus bendravimas ir bendradarbiavimas (III klasė).</a:t>
            </a:r>
            <a:endParaRPr dirty="0"/>
          </a:p>
          <a:p>
            <a:pPr marL="498475" lvl="0" indent="-498475" algn="l" rtl="0">
              <a:lnSpc>
                <a:spcPct val="125000"/>
              </a:lnSpc>
              <a:spcBef>
                <a:spcPts val="1000"/>
              </a:spcBef>
              <a:spcAft>
                <a:spcPts val="0"/>
              </a:spcAft>
              <a:buClr>
                <a:schemeClr val="lt1"/>
              </a:buClr>
              <a:buSzPts val="2000"/>
              <a:buFont typeface="Arial"/>
              <a:buAutoNum type="arabicPeriod" startAt="11"/>
            </a:pPr>
            <a:r>
              <a:rPr lang="lt-LT" sz="2000" dirty="0"/>
              <a:t>Saugaus darbo skaitmeninėmis technologijomis problemų sprendimas, neigiamo poveikio aplinkai problemų sprendimas (III klasė).</a:t>
            </a:r>
            <a:endParaRPr dirty="0"/>
          </a:p>
          <a:p>
            <a:pPr marL="498475" lvl="0" indent="-498475" algn="l" rtl="0">
              <a:lnSpc>
                <a:spcPct val="125000"/>
              </a:lnSpc>
              <a:spcBef>
                <a:spcPts val="1000"/>
              </a:spcBef>
              <a:spcAft>
                <a:spcPts val="0"/>
              </a:spcAft>
              <a:buClr>
                <a:schemeClr val="lt1"/>
              </a:buClr>
              <a:buSzPts val="2000"/>
              <a:buFont typeface="Arial"/>
              <a:buAutoNum type="arabicPeriod" startAt="11"/>
            </a:pPr>
            <a:r>
              <a:rPr lang="lt-LT" sz="2000" dirty="0"/>
              <a:t>Animuotų kompiuterinės grafikos objektų kūrimas (2D), modeliavimas (IV klasė).</a:t>
            </a:r>
            <a:endParaRPr dirty="0"/>
          </a:p>
          <a:p>
            <a:pPr marL="498475" lvl="0" indent="-498475" algn="l" rtl="0">
              <a:lnSpc>
                <a:spcPct val="125000"/>
              </a:lnSpc>
              <a:spcBef>
                <a:spcPts val="1000"/>
              </a:spcBef>
              <a:spcAft>
                <a:spcPts val="0"/>
              </a:spcAft>
              <a:buClr>
                <a:schemeClr val="lt1"/>
              </a:buClr>
              <a:buSzPts val="2000"/>
              <a:buFont typeface="Arial"/>
              <a:buAutoNum type="arabicPeriod" startAt="11"/>
            </a:pPr>
            <a:r>
              <a:rPr lang="lt-LT" sz="2000" dirty="0"/>
              <a:t>Elektroninių leidinių rengimas (IV klasė).</a:t>
            </a:r>
            <a:endParaRPr dirty="0"/>
          </a:p>
          <a:p>
            <a:pPr marL="498475" lvl="0" indent="-498475" algn="l" rtl="0">
              <a:lnSpc>
                <a:spcPct val="125000"/>
              </a:lnSpc>
              <a:spcBef>
                <a:spcPts val="1000"/>
              </a:spcBef>
              <a:spcAft>
                <a:spcPts val="0"/>
              </a:spcAft>
              <a:buClr>
                <a:schemeClr val="lt1"/>
              </a:buClr>
              <a:buSzPts val="2000"/>
              <a:buFont typeface="Arial"/>
              <a:buAutoNum type="arabicPeriod" startAt="11"/>
            </a:pPr>
            <a:r>
              <a:rPr lang="lt-LT" sz="2000" dirty="0"/>
              <a:t>Duomenų struktūrų naudojimas (IV klasė).</a:t>
            </a:r>
            <a:endParaRPr dirty="0"/>
          </a:p>
          <a:p>
            <a:pPr marL="498475" lvl="0" indent="-498475" algn="l" rtl="0">
              <a:lnSpc>
                <a:spcPct val="125000"/>
              </a:lnSpc>
              <a:spcBef>
                <a:spcPts val="1000"/>
              </a:spcBef>
              <a:spcAft>
                <a:spcPts val="0"/>
              </a:spcAft>
              <a:buClr>
                <a:schemeClr val="lt1"/>
              </a:buClr>
              <a:buSzPts val="2000"/>
              <a:buFont typeface="Arial"/>
              <a:buAutoNum type="arabicPeriod" startAt="11"/>
            </a:pPr>
            <a:r>
              <a:rPr lang="lt-LT" sz="2000" dirty="0"/>
              <a:t>Algoritmai (IV klasė).</a:t>
            </a:r>
            <a:endParaRPr dirty="0"/>
          </a:p>
          <a:p>
            <a:pPr marL="498475" lvl="0" indent="-498475" algn="l" rtl="0">
              <a:lnSpc>
                <a:spcPct val="125000"/>
              </a:lnSpc>
              <a:spcBef>
                <a:spcPts val="1000"/>
              </a:spcBef>
              <a:spcAft>
                <a:spcPts val="0"/>
              </a:spcAft>
              <a:buClr>
                <a:schemeClr val="lt1"/>
              </a:buClr>
              <a:buSzPts val="2000"/>
              <a:buFont typeface="Arial"/>
              <a:buAutoNum type="arabicPeriod" startAt="11"/>
            </a:pPr>
            <a:r>
              <a:rPr lang="lt-LT" sz="2000" dirty="0"/>
              <a:t>Programų testavimas ir taisymas (IV klasė).</a:t>
            </a:r>
            <a:endParaRPr dirty="0"/>
          </a:p>
          <a:p>
            <a:pPr marL="498475" lvl="0" indent="-498475" algn="l" rtl="0">
              <a:lnSpc>
                <a:spcPct val="125000"/>
              </a:lnSpc>
              <a:spcBef>
                <a:spcPts val="1000"/>
              </a:spcBef>
              <a:spcAft>
                <a:spcPts val="0"/>
              </a:spcAft>
              <a:buClr>
                <a:schemeClr val="lt1"/>
              </a:buClr>
              <a:buSzPts val="2000"/>
              <a:buFont typeface="Arial"/>
              <a:buAutoNum type="arabicPeriod" startAt="11"/>
            </a:pPr>
            <a:r>
              <a:rPr lang="lt-LT" sz="2000" dirty="0"/>
              <a:t>Informacijos (rezultatų) pateikimas (IV klasė).</a:t>
            </a:r>
            <a:endParaRPr dirty="0"/>
          </a:p>
          <a:p>
            <a:pPr marL="498475" lvl="0" indent="-498475" algn="l" rtl="0">
              <a:lnSpc>
                <a:spcPct val="125000"/>
              </a:lnSpc>
              <a:spcBef>
                <a:spcPts val="1000"/>
              </a:spcBef>
              <a:spcAft>
                <a:spcPts val="0"/>
              </a:spcAft>
              <a:buClr>
                <a:schemeClr val="lt1"/>
              </a:buClr>
              <a:buSzPts val="2000"/>
              <a:buFont typeface="Arial"/>
              <a:buAutoNum type="arabicPeriod" startAt="11"/>
            </a:pPr>
            <a:r>
              <a:rPr lang="lt-LT" sz="2000" dirty="0"/>
              <a:t>Dirbtinio intelekto taikymai (IV klasė).</a:t>
            </a:r>
            <a:endParaRPr dirty="0"/>
          </a:p>
          <a:p>
            <a:pPr marL="498475" lvl="0" indent="-498475" algn="l" rtl="0">
              <a:lnSpc>
                <a:spcPct val="125000"/>
              </a:lnSpc>
              <a:spcBef>
                <a:spcPts val="1000"/>
              </a:spcBef>
              <a:spcAft>
                <a:spcPts val="0"/>
              </a:spcAft>
              <a:buClr>
                <a:schemeClr val="lt1"/>
              </a:buClr>
              <a:buSzPts val="2000"/>
              <a:buFont typeface="Arial"/>
              <a:buAutoNum type="arabicPeriod" startAt="11"/>
            </a:pPr>
            <a:r>
              <a:rPr lang="lt-LT" sz="2000" dirty="0"/>
              <a:t>Asmens duomenų teisėtas naudojimas, elektroninis parašas ir duomenų šifravimas (IV klasė).</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66CE886D-E618-1004-2BA0-986BB7F77A7F}"/>
            </a:ext>
          </a:extLst>
        </p:cNvPr>
        <p:cNvGrpSpPr/>
        <p:nvPr/>
      </p:nvGrpSpPr>
      <p:grpSpPr>
        <a:xfrm>
          <a:off x="0" y="0"/>
          <a:ext cx="0" cy="0"/>
          <a:chOff x="0" y="0"/>
          <a:chExt cx="0" cy="0"/>
        </a:xfrm>
      </p:grpSpPr>
      <p:sp>
        <p:nvSpPr>
          <p:cNvPr id="138" name="Google Shape;138;p8">
            <a:extLst>
              <a:ext uri="{FF2B5EF4-FFF2-40B4-BE49-F238E27FC236}">
                <a16:creationId xmlns:a16="http://schemas.microsoft.com/office/drawing/2014/main" id="{5E4843F8-574F-F5DD-410B-8E1A4E9EA89C}"/>
              </a:ext>
            </a:extLst>
          </p:cNvPr>
          <p:cNvSpPr txBox="1">
            <a:spLocks noGrp="1"/>
          </p:cNvSpPr>
          <p:nvPr>
            <p:ph type="title"/>
          </p:nvPr>
        </p:nvSpPr>
        <p:spPr>
          <a:xfrm>
            <a:off x="762000" y="119742"/>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lt-LT" dirty="0"/>
              <a:t>Diagnostinės užduotys: rengėjai</a:t>
            </a:r>
            <a:endParaRPr dirty="0"/>
          </a:p>
        </p:txBody>
      </p:sp>
      <p:sp>
        <p:nvSpPr>
          <p:cNvPr id="139" name="Google Shape;139;p8">
            <a:extLst>
              <a:ext uri="{FF2B5EF4-FFF2-40B4-BE49-F238E27FC236}">
                <a16:creationId xmlns:a16="http://schemas.microsoft.com/office/drawing/2014/main" id="{88492FAD-3022-3586-1C57-EE2E07D54428}"/>
              </a:ext>
            </a:extLst>
          </p:cNvPr>
          <p:cNvSpPr txBox="1">
            <a:spLocks noGrp="1"/>
          </p:cNvSpPr>
          <p:nvPr>
            <p:ph type="body" idx="1"/>
          </p:nvPr>
        </p:nvSpPr>
        <p:spPr>
          <a:xfrm>
            <a:off x="761999" y="1360714"/>
            <a:ext cx="11321143" cy="5497286"/>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lt1"/>
              </a:buClr>
              <a:buSzPts val="2000"/>
              <a:buNone/>
            </a:pPr>
            <a:r>
              <a:rPr lang="lt-LT" dirty="0"/>
              <a:t>o	mokytoja ekspertė </a:t>
            </a:r>
            <a:r>
              <a:rPr lang="lt-LT" b="1" dirty="0"/>
              <a:t>Tatjana </a:t>
            </a:r>
            <a:r>
              <a:rPr lang="lt-LT" b="1" dirty="0" err="1"/>
              <a:t>Balvočienė</a:t>
            </a:r>
            <a:r>
              <a:rPr lang="lt-LT" dirty="0"/>
              <a:t>, </a:t>
            </a:r>
          </a:p>
          <a:p>
            <a:pPr marL="0" lvl="0" indent="0" algn="l" rtl="0">
              <a:lnSpc>
                <a:spcPct val="125000"/>
              </a:lnSpc>
              <a:spcBef>
                <a:spcPts val="0"/>
              </a:spcBef>
              <a:spcAft>
                <a:spcPts val="0"/>
              </a:spcAft>
              <a:buClr>
                <a:schemeClr val="lt1"/>
              </a:buClr>
              <a:buSzPts val="2000"/>
              <a:buNone/>
            </a:pPr>
            <a:r>
              <a:rPr lang="lt-LT" dirty="0"/>
              <a:t>o	prof. dr. </a:t>
            </a:r>
            <a:r>
              <a:rPr lang="lt-LT" b="1" dirty="0"/>
              <a:t>Tomas </a:t>
            </a:r>
            <a:r>
              <a:rPr lang="lt-LT" b="1" dirty="0" err="1"/>
              <a:t>Blažauskas</a:t>
            </a:r>
            <a:r>
              <a:rPr lang="lt-LT" dirty="0"/>
              <a:t>, </a:t>
            </a:r>
          </a:p>
          <a:p>
            <a:pPr marL="0" lvl="0" indent="0" algn="l" rtl="0">
              <a:lnSpc>
                <a:spcPct val="125000"/>
              </a:lnSpc>
              <a:spcBef>
                <a:spcPts val="0"/>
              </a:spcBef>
              <a:spcAft>
                <a:spcPts val="0"/>
              </a:spcAft>
              <a:buClr>
                <a:schemeClr val="lt1"/>
              </a:buClr>
              <a:buSzPts val="2000"/>
              <a:buNone/>
            </a:pPr>
            <a:r>
              <a:rPr lang="lt-LT" dirty="0"/>
              <a:t>o	mokytoja metodininkė </a:t>
            </a:r>
            <a:r>
              <a:rPr lang="lt-LT" b="1" dirty="0"/>
              <a:t>Angelė </a:t>
            </a:r>
            <a:r>
              <a:rPr lang="lt-LT" b="1" dirty="0" err="1"/>
              <a:t>Buitkienė</a:t>
            </a:r>
            <a:r>
              <a:rPr lang="lt-LT" dirty="0"/>
              <a:t>, </a:t>
            </a:r>
          </a:p>
          <a:p>
            <a:pPr marL="0" lvl="0" indent="0" algn="l" rtl="0">
              <a:lnSpc>
                <a:spcPct val="125000"/>
              </a:lnSpc>
              <a:spcBef>
                <a:spcPts val="0"/>
              </a:spcBef>
              <a:spcAft>
                <a:spcPts val="0"/>
              </a:spcAft>
              <a:buClr>
                <a:schemeClr val="lt1"/>
              </a:buClr>
              <a:buSzPts val="2000"/>
              <a:buNone/>
            </a:pPr>
            <a:r>
              <a:rPr lang="lt-LT" dirty="0"/>
              <a:t>o	mokytoja ekspertė dr. </a:t>
            </a:r>
            <a:r>
              <a:rPr lang="lt-LT" b="1" dirty="0"/>
              <a:t>Renata </a:t>
            </a:r>
            <a:r>
              <a:rPr lang="lt-LT" b="1" dirty="0" err="1"/>
              <a:t>Burbaitė</a:t>
            </a:r>
            <a:r>
              <a:rPr lang="lt-LT" dirty="0"/>
              <a:t>, </a:t>
            </a:r>
          </a:p>
          <a:p>
            <a:pPr marL="0" lvl="0" indent="0" algn="l" rtl="0">
              <a:lnSpc>
                <a:spcPct val="125000"/>
              </a:lnSpc>
              <a:spcBef>
                <a:spcPts val="0"/>
              </a:spcBef>
              <a:spcAft>
                <a:spcPts val="0"/>
              </a:spcAft>
              <a:buClr>
                <a:schemeClr val="lt1"/>
              </a:buClr>
              <a:buSzPts val="2000"/>
              <a:buNone/>
            </a:pPr>
            <a:r>
              <a:rPr lang="lt-LT" dirty="0"/>
              <a:t>o	mokytoja metodininkė </a:t>
            </a:r>
            <a:r>
              <a:rPr lang="lt-LT" b="1" dirty="0"/>
              <a:t>Vaida Paukštė</a:t>
            </a:r>
            <a:r>
              <a:rPr lang="lt-LT" dirty="0"/>
              <a:t>, </a:t>
            </a:r>
          </a:p>
          <a:p>
            <a:pPr marL="0" lvl="0" indent="0" algn="l" rtl="0">
              <a:lnSpc>
                <a:spcPct val="125000"/>
              </a:lnSpc>
              <a:spcBef>
                <a:spcPts val="0"/>
              </a:spcBef>
              <a:spcAft>
                <a:spcPts val="0"/>
              </a:spcAft>
              <a:buClr>
                <a:schemeClr val="lt1"/>
              </a:buClr>
              <a:buSzPts val="2000"/>
              <a:buNone/>
            </a:pPr>
            <a:r>
              <a:rPr lang="lt-LT" dirty="0"/>
              <a:t>o	mokytoja ekspertė </a:t>
            </a:r>
            <a:r>
              <a:rPr lang="lt-LT" b="1" dirty="0"/>
              <a:t>Kristina Serapinaitė</a:t>
            </a:r>
            <a:r>
              <a:rPr lang="lt-LT" dirty="0"/>
              <a:t>, </a:t>
            </a:r>
          </a:p>
          <a:p>
            <a:pPr marL="0" indent="0">
              <a:spcBef>
                <a:spcPts val="0"/>
              </a:spcBef>
              <a:buSzPts val="2000"/>
              <a:buNone/>
            </a:pPr>
            <a:r>
              <a:rPr lang="lt-LT" dirty="0"/>
              <a:t>o	mokytoja metodininkė </a:t>
            </a:r>
            <a:r>
              <a:rPr lang="lt-LT" b="1" dirty="0"/>
              <a:t>Aušra </a:t>
            </a:r>
            <a:r>
              <a:rPr lang="lt-LT" b="1" dirty="0" err="1"/>
              <a:t>Žylienė</a:t>
            </a:r>
            <a:r>
              <a:rPr lang="lt-LT" dirty="0"/>
              <a:t>,</a:t>
            </a:r>
          </a:p>
          <a:p>
            <a:pPr marL="0" indent="0">
              <a:spcBef>
                <a:spcPts val="0"/>
              </a:spcBef>
              <a:buSzPts val="2000"/>
              <a:buNone/>
            </a:pPr>
            <a:r>
              <a:rPr lang="lt-LT" dirty="0"/>
              <a:t>o	</a:t>
            </a:r>
            <a:r>
              <a:rPr lang="lt-LT" dirty="0" err="1"/>
              <a:t>LInMA</a:t>
            </a:r>
            <a:r>
              <a:rPr lang="lt-LT" dirty="0"/>
              <a:t> prezidentas </a:t>
            </a:r>
            <a:r>
              <a:rPr lang="lt-LT" b="1" dirty="0"/>
              <a:t>Aidas Žandaris.</a:t>
            </a:r>
            <a:endParaRPr lang="lt-LT" dirty="0"/>
          </a:p>
          <a:p>
            <a:pPr marL="0" lvl="0" indent="0" algn="l" rtl="0">
              <a:lnSpc>
                <a:spcPct val="125000"/>
              </a:lnSpc>
              <a:spcBef>
                <a:spcPts val="0"/>
              </a:spcBef>
              <a:spcAft>
                <a:spcPts val="0"/>
              </a:spcAft>
              <a:buClr>
                <a:schemeClr val="lt1"/>
              </a:buClr>
              <a:buSzPts val="2000"/>
              <a:buNone/>
            </a:pPr>
            <a:endParaRPr lang="lt-LT" dirty="0"/>
          </a:p>
        </p:txBody>
      </p:sp>
    </p:spTree>
    <p:extLst>
      <p:ext uri="{BB962C8B-B14F-4D97-AF65-F5344CB8AC3E}">
        <p14:creationId xmlns:p14="http://schemas.microsoft.com/office/powerpoint/2010/main" val="1683683037"/>
      </p:ext>
    </p:extLst>
  </p:cSld>
  <p:clrMapOvr>
    <a:masterClrMapping/>
  </p:clrMapOvr>
</p:sld>
</file>

<file path=ppt/theme/theme1.xml><?xml version="1.0" encoding="utf-8"?>
<a:theme xmlns:a="http://schemas.openxmlformats.org/drawingml/2006/main" name="Pebble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3329</Words>
  <Application>Microsoft Macintosh PowerPoint</Application>
  <PresentationFormat>Widescreen</PresentationFormat>
  <Paragraphs>145</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Aptos</vt:lpstr>
      <vt:lpstr>Arial</vt:lpstr>
      <vt:lpstr>Avenir</vt:lpstr>
      <vt:lpstr>Times New Roman</vt:lpstr>
      <vt:lpstr>PebbleVTI</vt:lpstr>
      <vt:lpstr>Informatikos diagnostinių užduočių aptarimas ir kitos informatikos mokytojų aktualijos</vt:lpstr>
      <vt:lpstr>LInMA svetainėje sukaupta ir / ar  parengta mokomoji / metodinė medžiaga (1)</vt:lpstr>
      <vt:lpstr>LInMA svetainėje sukaupta ir / ar  parengta mokomoji / metodinė medžiaga (2)</vt:lpstr>
      <vt:lpstr>LInMA svetainėje sukaupta ir / ar  parengta mokomoji / metodinė medžiaga (3)</vt:lpstr>
      <vt:lpstr>LInMA svetainėje sukaupta ir / ar  parengta mokomoji / metodinė medžiaga (3)</vt:lpstr>
      <vt:lpstr>LInMA iniciatyva parengtos diagnostinės užduotys III-IV gimn. klasių mokiniams</vt:lpstr>
      <vt:lpstr>Diagnostinės užduotys: temų sąrašas (1)</vt:lpstr>
      <vt:lpstr>Diagnostinės užduotys: temų sąrašas (2)</vt:lpstr>
      <vt:lpstr>Diagnostinės užduotys: rengėjai</vt:lpstr>
      <vt:lpstr>Diagnostinės užduotys: 1 tema Duomenų vizualizavimas (III klasė)</vt:lpstr>
      <vt:lpstr>Diagnostinės užduotys: 2 tema Vektorinė grafika, palyginimas su taškine grafika (III klasė). </vt:lpstr>
      <vt:lpstr>Diagnostinės užduotys: 3 tema Duomenų struktūrų naudojimas (III klasė). </vt:lpstr>
      <vt:lpstr>Diagnostinės užduotys: 4 tema Darbas su tekstinių duomenų srautais (III klasė)</vt:lpstr>
      <vt:lpstr>Diagnostinės užduotys: 5 tema Algoritmai (III klasė)</vt:lpstr>
      <vt:lpstr>Diagnostinės užduotys: 6 tema Paprogramės (III klasė)</vt:lpstr>
      <vt:lpstr>Diagnostinės užduotys: 7 tema Didelių duomenų tyrinėjimas (III klasė)</vt:lpstr>
      <vt:lpstr>Nuolat iškyla klausimų dėl skaičiuoklių funkcijų – su kuriomis supažindinti mokinius?  </vt:lpstr>
      <vt:lpstr>Diagnostinės užduotys: 8 tema Dirbtinis intelektas ir neuroniniai tinklai (III klasė).</vt:lpstr>
      <vt:lpstr>Diagnostinės užduotys: 9 tema Kriptografinės sistemos, viešasis ir privatusis raktas (III klasė) </vt:lpstr>
      <vt:lpstr>Diagnostinės užduotys: 10 tema Kompiuterių tinklai (III klasė) </vt:lpstr>
      <vt:lpstr>FB kilusių diskusijų tinklų tema pratęsimas... </vt:lpstr>
      <vt:lpstr>Diagnostinės užduotys: 11 tema Virtualus bendravimas ir bendradarbiavimas (III klasė)</vt:lpstr>
      <vt:lpstr>Diagnostinės užduotys: 12 tema Saugus darbas (III klasė)</vt:lpstr>
      <vt:lpstr>Diagnostinės užduotys: 13 tema Animuotų objektų kūrimas (2D), modeliavimas (IV klasė)</vt:lpstr>
      <vt:lpstr>Diagnostinės užduotys: 14 tema Elektroninių leidinių rengimas (IV klasė)</vt:lpstr>
      <vt:lpstr>Diagnostinės užduotys: 15 tema Duomenų struktūrų naudojimas (IV klasė)</vt:lpstr>
      <vt:lpstr>Diagnostinės užduotys: 16 tema Algoritmai (IV klasė)</vt:lpstr>
      <vt:lpstr>Diagnostinės užduotys: 17 tema Programų testavimas ir taisymas (IV klasė)</vt:lpstr>
      <vt:lpstr>Diagnostinės užduotys: 18 tema Informacijos (rezultatų) pateikimas (IV klasė)</vt:lpstr>
      <vt:lpstr>Diagnostinės užduotys: 19 tema Dirbtinio intelekto taikymai (IV klasė)</vt:lpstr>
      <vt:lpstr>Diagnostinės užduotys: 20 tema (1 dalis) Asmens duomenys, elektroninis parašas, ... (IV klasė)</vt:lpstr>
      <vt:lpstr>Diagnostinės užduotys: 20 tema (2 dalis) Asmens duomenys, elektroninis parašas, ... (IV klasė)</vt:lpstr>
      <vt:lpstr>LInMA iniciatyva rengiamos spaudai knygos „Programuok Pythonu!“</vt:lpstr>
      <vt:lpstr>LInMA kontaktai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Aidas Žandaris</dc:creator>
  <cp:lastModifiedBy>Aidas Žandaris</cp:lastModifiedBy>
  <cp:revision>12</cp:revision>
  <dcterms:created xsi:type="dcterms:W3CDTF">2024-10-22T06:04:46Z</dcterms:created>
  <dcterms:modified xsi:type="dcterms:W3CDTF">2024-11-27T17:25:49Z</dcterms:modified>
</cp:coreProperties>
</file>